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324" r:id="rId12"/>
    <p:sldId id="266" r:id="rId13"/>
    <p:sldId id="268" r:id="rId14"/>
    <p:sldId id="269" r:id="rId15"/>
    <p:sldId id="270" r:id="rId16"/>
    <p:sldId id="271" r:id="rId17"/>
    <p:sldId id="275" r:id="rId18"/>
    <p:sldId id="276" r:id="rId19"/>
    <p:sldId id="274" r:id="rId20"/>
    <p:sldId id="277" r:id="rId21"/>
    <p:sldId id="278" r:id="rId22"/>
    <p:sldId id="326" r:id="rId23"/>
    <p:sldId id="327" r:id="rId24"/>
    <p:sldId id="323" r:id="rId25"/>
    <p:sldId id="325" r:id="rId26"/>
    <p:sldId id="284" r:id="rId27"/>
    <p:sldId id="285" r:id="rId28"/>
    <p:sldId id="286" r:id="rId29"/>
    <p:sldId id="287" r:id="rId30"/>
    <p:sldId id="288" r:id="rId31"/>
    <p:sldId id="289" r:id="rId32"/>
    <p:sldId id="306" r:id="rId33"/>
    <p:sldId id="293" r:id="rId34"/>
    <p:sldId id="294" r:id="rId35"/>
    <p:sldId id="295" r:id="rId36"/>
    <p:sldId id="297" r:id="rId37"/>
    <p:sldId id="299" r:id="rId38"/>
    <p:sldId id="307" r:id="rId39"/>
    <p:sldId id="308" r:id="rId40"/>
    <p:sldId id="309" r:id="rId41"/>
    <p:sldId id="302" r:id="rId42"/>
    <p:sldId id="303" r:id="rId43"/>
    <p:sldId id="305" r:id="rId44"/>
    <p:sldId id="304" r:id="rId45"/>
    <p:sldId id="300" r:id="rId46"/>
    <p:sldId id="301" r:id="rId47"/>
    <p:sldId id="311" r:id="rId48"/>
    <p:sldId id="312" r:id="rId49"/>
    <p:sldId id="313" r:id="rId50"/>
    <p:sldId id="314" r:id="rId51"/>
    <p:sldId id="315" r:id="rId52"/>
    <p:sldId id="318" r:id="rId53"/>
    <p:sldId id="31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an TANRIÖVER" initials="H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5CE59-B260-4A07-BB56-8291E70D345B}" type="datetimeFigureOut">
              <a:rPr lang="en-US" smtClean="0"/>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581BB-CF3A-480E-B39F-F114763F725F}" type="slidenum">
              <a:rPr lang="en-US" smtClean="0"/>
              <a:t>‹#›</a:t>
            </a:fld>
            <a:endParaRPr lang="en-US"/>
          </a:p>
        </p:txBody>
      </p:sp>
    </p:spTree>
    <p:extLst>
      <p:ext uri="{BB962C8B-B14F-4D97-AF65-F5344CB8AC3E}">
        <p14:creationId xmlns:p14="http://schemas.microsoft.com/office/powerpoint/2010/main" val="91740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8CE71-0615-4E45-B058-BF74ADF89123}"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258066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FB4A6-8644-413C-AEB6-2ACA50B3932B}"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314237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9490-5082-4824-AB54-3333FD888226}"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55378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A17C4-05D1-4680-864A-AC05641A15CC}"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267214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2B18A-DF1B-48CE-B8AE-A14AFF29A892}"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154080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912E2-024E-48D9-9208-6B8FE72CD1B9}"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222077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642881-5956-4533-8997-ADD9347A9705}" type="datetime1">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99433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7A187-DE7D-44B8-B4E8-DE85C7AC20E4}"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236255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0D72F-4B9E-4FB5-A0CE-0708E68A1560}"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319528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A852A-BE26-4E17-A883-BEE0443FA068}"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366330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16177-0FEE-4B47-932E-0A64EA33AB1D}"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7EF27-DCDB-4366-8E1C-E0C2861495EC}" type="slidenum">
              <a:rPr lang="en-US" smtClean="0"/>
              <a:t>‹#›</a:t>
            </a:fld>
            <a:endParaRPr lang="en-US"/>
          </a:p>
        </p:txBody>
      </p:sp>
    </p:spTree>
    <p:extLst>
      <p:ext uri="{BB962C8B-B14F-4D97-AF65-F5344CB8AC3E}">
        <p14:creationId xmlns:p14="http://schemas.microsoft.com/office/powerpoint/2010/main" val="295751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26A22-FD23-4221-A0D3-5D882E96404E}" type="datetime1">
              <a:rPr lang="en-US" smtClean="0"/>
              <a:t>3/14/2022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EF27-DCDB-4366-8E1C-E0C2861495EC}" type="slidenum">
              <a:rPr lang="en-US" smtClean="0"/>
              <a:t>‹#›</a:t>
            </a:fld>
            <a:endParaRPr lang="en-US"/>
          </a:p>
        </p:txBody>
      </p:sp>
    </p:spTree>
    <p:extLst>
      <p:ext uri="{BB962C8B-B14F-4D97-AF65-F5344CB8AC3E}">
        <p14:creationId xmlns:p14="http://schemas.microsoft.com/office/powerpoint/2010/main" val="171955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 Id="rId5" Type="http://schemas.openxmlformats.org/officeDocument/2006/relationships/image" Target="../media/image52.emf"/><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emf"/></Relationships>
</file>

<file path=ppt/slides/_rels/slide3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image" Target="../media/image64.emf"/></Relationships>
</file>

<file path=ppt/slides/_rels/slide3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 Id="rId5" Type="http://schemas.openxmlformats.org/officeDocument/2006/relationships/image" Target="../media/image69.emf"/><Relationship Id="rId4" Type="http://schemas.openxmlformats.org/officeDocument/2006/relationships/image" Target="../media/image68.emf"/></Relationships>
</file>

<file path=ppt/slides/_rels/slide3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emf"/><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 Id="rId4" Type="http://schemas.openxmlformats.org/officeDocument/2006/relationships/image" Target="../media/image88.emf"/></Relationships>
</file>

<file path=ppt/slides/_rels/slide5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7.xml"/><Relationship Id="rId5" Type="http://schemas.openxmlformats.org/officeDocument/2006/relationships/image" Target="../media/image92.emf"/><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tr/url?sa=i&amp;rct=j&amp;q=&amp;esrc=s&amp;source=images&amp;cd=&amp;cad=rja&amp;uact=8&amp;ved=2ahUKEwiQoI-a0MfZAhWM16QKHVmwCcgQjRx6BAgAEAY&amp;url=https://enginacar.wordpress.com/2013/11/12/disler-ve-ortak-disli-cark-terimleri/&amp;psig=AOvVaw2iReDlHPNACn2vj3n7PsCO&amp;ust=1519873455819739"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600200"/>
          </a:xfrm>
        </p:spPr>
        <p:txBody>
          <a:bodyPr>
            <a:noAutofit/>
          </a:bodyPr>
          <a:lstStyle/>
          <a:p>
            <a:r>
              <a:rPr lang="tr-TR" sz="3200" b="1" dirty="0"/>
              <a:t/>
            </a:r>
            <a:br>
              <a:rPr lang="tr-TR" sz="3200" b="1" dirty="0"/>
            </a:br>
            <a:r>
              <a:rPr lang="en-US" sz="3200" b="1" dirty="0" smtClean="0"/>
              <a:t/>
            </a:r>
            <a:br>
              <a:rPr lang="en-US" sz="3200" b="1"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1295400" y="1905000"/>
            <a:ext cx="7010400" cy="3124200"/>
          </a:xfrm>
        </p:spPr>
        <p:txBody>
          <a:bodyPr>
            <a:normAutofit/>
          </a:bodyPr>
          <a:lstStyle/>
          <a:p>
            <a:r>
              <a:rPr lang="tr-TR" dirty="0" smtClean="0">
                <a:solidFill>
                  <a:schemeClr val="tx1"/>
                </a:solidFill>
              </a:rPr>
              <a:t> </a:t>
            </a:r>
          </a:p>
          <a:p>
            <a:r>
              <a:rPr lang="tr-TR" b="1" dirty="0" smtClean="0">
                <a:solidFill>
                  <a:schemeClr val="tx1"/>
                </a:solidFill>
              </a:rPr>
              <a:t>Gears-General</a:t>
            </a:r>
            <a:endParaRPr lang="en-US" b="1" dirty="0" smtClean="0">
              <a:solidFill>
                <a:schemeClr val="tx1"/>
              </a:solidFill>
            </a:endParaRPr>
          </a:p>
          <a:p>
            <a:r>
              <a:rPr lang="tr-TR" dirty="0" smtClean="0">
                <a:solidFill>
                  <a:schemeClr val="tx1"/>
                </a:solidFill>
              </a:rPr>
              <a:t> </a:t>
            </a:r>
            <a:endParaRPr lang="en-US" sz="2300" i="1" dirty="0"/>
          </a:p>
        </p:txBody>
      </p:sp>
      <p:sp>
        <p:nvSpPr>
          <p:cNvPr id="4" name="Rectangle 3"/>
          <p:cNvSpPr/>
          <p:nvPr/>
        </p:nvSpPr>
        <p:spPr>
          <a:xfrm>
            <a:off x="838200" y="5334000"/>
            <a:ext cx="7086600" cy="923330"/>
          </a:xfrm>
          <a:prstGeom prst="rect">
            <a:avLst/>
          </a:prstGeom>
        </p:spPr>
        <p:txBody>
          <a:bodyPr wrap="square">
            <a:spAutoFit/>
          </a:bodyPr>
          <a:lstStyle/>
          <a:p>
            <a:r>
              <a:rPr lang="tr-TR" b="1" u="sng" dirty="0"/>
              <a:t>Text Book:</a:t>
            </a:r>
            <a:endParaRPr lang="en-US" dirty="0"/>
          </a:p>
          <a:p>
            <a:r>
              <a:rPr lang="tr-TR" dirty="0"/>
              <a:t>R. G. Budynas, J. K. Nisbett, Shigley’s Mechanical Engineering Design, Ninth Ed. in SI Units, Mc-Graw Hill 2011.</a:t>
            </a:r>
            <a:endParaRPr lang="en-US" dirty="0"/>
          </a:p>
        </p:txBody>
      </p:sp>
    </p:spTree>
    <p:extLst>
      <p:ext uri="{BB962C8B-B14F-4D97-AF65-F5344CB8AC3E}">
        <p14:creationId xmlns:p14="http://schemas.microsoft.com/office/powerpoint/2010/main" val="69847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10</a:t>
            </a:fld>
            <a:endParaRPr lang="en-US"/>
          </a:p>
        </p:txBody>
      </p:sp>
      <p:sp>
        <p:nvSpPr>
          <p:cNvPr id="3" name="Rectangle 2"/>
          <p:cNvSpPr/>
          <p:nvPr/>
        </p:nvSpPr>
        <p:spPr>
          <a:xfrm>
            <a:off x="304800" y="304800"/>
            <a:ext cx="5867400" cy="461665"/>
          </a:xfrm>
          <a:prstGeom prst="rect">
            <a:avLst/>
          </a:prstGeom>
        </p:spPr>
        <p:txBody>
          <a:bodyPr wrap="square">
            <a:spAutoFit/>
          </a:bodyPr>
          <a:lstStyle/>
          <a:p>
            <a:r>
              <a:rPr lang="en-US" sz="2400" dirty="0">
                <a:latin typeface="+mj-lt"/>
              </a:rPr>
              <a:t>13–3 </a:t>
            </a:r>
            <a:r>
              <a:rPr lang="en-US" sz="2400" b="1" dirty="0">
                <a:latin typeface="+mj-lt"/>
              </a:rPr>
              <a:t>Conjugate </a:t>
            </a:r>
            <a:r>
              <a:rPr lang="en-US" sz="2400" b="1" dirty="0" smtClean="0">
                <a:latin typeface="+mj-lt"/>
              </a:rPr>
              <a:t>Action</a:t>
            </a:r>
            <a:endParaRPr lang="en-US" sz="1400" dirty="0">
              <a:latin typeface="+mj-lt"/>
            </a:endParaRPr>
          </a:p>
        </p:txBody>
      </p:sp>
      <p:pic>
        <p:nvPicPr>
          <p:cNvPr id="4" name="Picture 3"/>
          <p:cNvPicPr>
            <a:picLocks noChangeAspect="1"/>
          </p:cNvPicPr>
          <p:nvPr/>
        </p:nvPicPr>
        <p:blipFill>
          <a:blip r:embed="rId2"/>
          <a:stretch>
            <a:fillRect/>
          </a:stretch>
        </p:blipFill>
        <p:spPr>
          <a:xfrm>
            <a:off x="0" y="1371600"/>
            <a:ext cx="4139249" cy="4648200"/>
          </a:xfrm>
          <a:prstGeom prst="rect">
            <a:avLst/>
          </a:prstGeom>
        </p:spPr>
      </p:pic>
      <p:sp>
        <p:nvSpPr>
          <p:cNvPr id="5" name="Rectangle 4"/>
          <p:cNvSpPr/>
          <p:nvPr/>
        </p:nvSpPr>
        <p:spPr>
          <a:xfrm>
            <a:off x="4114800" y="753714"/>
            <a:ext cx="4876800" cy="4247317"/>
          </a:xfrm>
          <a:prstGeom prst="rect">
            <a:avLst/>
          </a:prstGeom>
        </p:spPr>
        <p:txBody>
          <a:bodyPr wrap="square">
            <a:spAutoFit/>
          </a:bodyPr>
          <a:lstStyle/>
          <a:p>
            <a:pPr algn="just"/>
            <a:r>
              <a:rPr lang="en-US" dirty="0" smtClean="0">
                <a:latin typeface="+mj-lt"/>
              </a:rPr>
              <a:t>The </a:t>
            </a:r>
            <a:r>
              <a:rPr lang="en-US" dirty="0">
                <a:latin typeface="+mj-lt"/>
              </a:rPr>
              <a:t>point of </a:t>
            </a:r>
            <a:r>
              <a:rPr lang="en-US" dirty="0" smtClean="0">
                <a:latin typeface="+mj-lt"/>
              </a:rPr>
              <a:t>contact occurs </a:t>
            </a:r>
            <a:r>
              <a:rPr lang="en-US" dirty="0">
                <a:latin typeface="+mj-lt"/>
              </a:rPr>
              <a:t>where the two surfaces are tangent to each other (point </a:t>
            </a:r>
            <a:r>
              <a:rPr lang="en-US" i="1" dirty="0">
                <a:latin typeface="+mj-lt"/>
              </a:rPr>
              <a:t>c</a:t>
            </a:r>
            <a:r>
              <a:rPr lang="en-US" dirty="0">
                <a:latin typeface="+mj-lt"/>
              </a:rPr>
              <a:t>), and the forces </a:t>
            </a:r>
            <a:r>
              <a:rPr lang="en-US" dirty="0" smtClean="0">
                <a:latin typeface="+mj-lt"/>
              </a:rPr>
              <a:t>at any </a:t>
            </a:r>
            <a:r>
              <a:rPr lang="en-US" dirty="0">
                <a:latin typeface="+mj-lt"/>
              </a:rPr>
              <a:t>instant are directed along the common normal </a:t>
            </a:r>
            <a:r>
              <a:rPr lang="en-US" i="1" dirty="0">
                <a:latin typeface="+mj-lt"/>
              </a:rPr>
              <a:t>ab </a:t>
            </a:r>
            <a:r>
              <a:rPr lang="en-US" dirty="0">
                <a:latin typeface="+mj-lt"/>
              </a:rPr>
              <a:t>to the two curves. The line </a:t>
            </a:r>
            <a:r>
              <a:rPr lang="en-US" i="1" dirty="0" smtClean="0">
                <a:latin typeface="+mj-lt"/>
              </a:rPr>
              <a:t>ab</a:t>
            </a:r>
            <a:r>
              <a:rPr lang="en-US" dirty="0" smtClean="0">
                <a:latin typeface="+mj-lt"/>
              </a:rPr>
              <a:t>, representing </a:t>
            </a:r>
            <a:r>
              <a:rPr lang="en-US" dirty="0">
                <a:latin typeface="+mj-lt"/>
              </a:rPr>
              <a:t>the direction of action of the forces, is called the </a:t>
            </a:r>
            <a:r>
              <a:rPr lang="en-US" b="1" i="1" dirty="0">
                <a:latin typeface="+mj-lt"/>
              </a:rPr>
              <a:t>line of action</a:t>
            </a:r>
            <a:r>
              <a:rPr lang="en-US" dirty="0">
                <a:latin typeface="+mj-lt"/>
              </a:rPr>
              <a:t>. The </a:t>
            </a:r>
            <a:r>
              <a:rPr lang="en-US" dirty="0" smtClean="0">
                <a:latin typeface="+mj-lt"/>
              </a:rPr>
              <a:t>line of </a:t>
            </a:r>
            <a:r>
              <a:rPr lang="en-US" dirty="0">
                <a:latin typeface="+mj-lt"/>
              </a:rPr>
              <a:t>action will intersect the line of centers </a:t>
            </a:r>
            <a:r>
              <a:rPr lang="en-US" i="1" dirty="0">
                <a:latin typeface="+mj-lt"/>
              </a:rPr>
              <a:t>O</a:t>
            </a:r>
            <a:r>
              <a:rPr lang="en-US" dirty="0">
                <a:latin typeface="+mj-lt"/>
              </a:rPr>
              <a:t>-</a:t>
            </a:r>
            <a:r>
              <a:rPr lang="en-US" i="1" dirty="0">
                <a:latin typeface="+mj-lt"/>
              </a:rPr>
              <a:t>O </a:t>
            </a:r>
            <a:r>
              <a:rPr lang="en-US" dirty="0">
                <a:latin typeface="+mj-lt"/>
              </a:rPr>
              <a:t>at some point </a:t>
            </a:r>
            <a:r>
              <a:rPr lang="en-US" i="1" dirty="0">
                <a:latin typeface="+mj-lt"/>
              </a:rPr>
              <a:t>P</a:t>
            </a:r>
            <a:r>
              <a:rPr lang="en-US" dirty="0">
                <a:latin typeface="+mj-lt"/>
              </a:rPr>
              <a:t>. The </a:t>
            </a:r>
            <a:r>
              <a:rPr lang="en-US" dirty="0" smtClean="0">
                <a:latin typeface="+mj-lt"/>
              </a:rPr>
              <a:t>angular-velocity ratio </a:t>
            </a:r>
            <a:r>
              <a:rPr lang="en-US" dirty="0">
                <a:latin typeface="+mj-lt"/>
              </a:rPr>
              <a:t>between the two arms is inversely proportional to their radii to the point </a:t>
            </a:r>
            <a:r>
              <a:rPr lang="en-US" i="1" dirty="0">
                <a:latin typeface="+mj-lt"/>
              </a:rPr>
              <a:t>P</a:t>
            </a:r>
            <a:r>
              <a:rPr lang="en-US" dirty="0">
                <a:latin typeface="+mj-lt"/>
              </a:rPr>
              <a:t>.</a:t>
            </a:r>
          </a:p>
          <a:p>
            <a:pPr algn="just"/>
            <a:r>
              <a:rPr lang="en-US" dirty="0">
                <a:latin typeface="+mj-lt"/>
              </a:rPr>
              <a:t>Circles drawn through point </a:t>
            </a:r>
            <a:r>
              <a:rPr lang="en-US" i="1" dirty="0">
                <a:latin typeface="+mj-lt"/>
              </a:rPr>
              <a:t>P </a:t>
            </a:r>
            <a:r>
              <a:rPr lang="en-US" dirty="0">
                <a:latin typeface="+mj-lt"/>
              </a:rPr>
              <a:t>from each center are called </a:t>
            </a:r>
            <a:r>
              <a:rPr lang="en-US" b="1" i="1" dirty="0">
                <a:latin typeface="+mj-lt"/>
              </a:rPr>
              <a:t>pitch circles</a:t>
            </a:r>
            <a:r>
              <a:rPr lang="en-US" i="1" dirty="0">
                <a:latin typeface="+mj-lt"/>
              </a:rPr>
              <a:t>, </a:t>
            </a:r>
            <a:r>
              <a:rPr lang="en-US" dirty="0">
                <a:latin typeface="+mj-lt"/>
              </a:rPr>
              <a:t>and the radius</a:t>
            </a:r>
          </a:p>
          <a:p>
            <a:pPr algn="just"/>
            <a:r>
              <a:rPr lang="en-US" dirty="0">
                <a:latin typeface="+mj-lt"/>
              </a:rPr>
              <a:t>of each circle is called the </a:t>
            </a:r>
            <a:r>
              <a:rPr lang="en-US" b="1" i="1" dirty="0">
                <a:latin typeface="+mj-lt"/>
              </a:rPr>
              <a:t>pitch radius</a:t>
            </a:r>
            <a:r>
              <a:rPr lang="en-US" dirty="0">
                <a:latin typeface="+mj-lt"/>
              </a:rPr>
              <a:t>. Point </a:t>
            </a:r>
            <a:r>
              <a:rPr lang="en-US" i="1" dirty="0">
                <a:latin typeface="+mj-lt"/>
              </a:rPr>
              <a:t>P </a:t>
            </a:r>
            <a:r>
              <a:rPr lang="en-US" dirty="0">
                <a:latin typeface="+mj-lt"/>
              </a:rPr>
              <a:t>is called the </a:t>
            </a:r>
            <a:r>
              <a:rPr lang="en-US" i="1" dirty="0">
                <a:latin typeface="+mj-lt"/>
              </a:rPr>
              <a:t>pitch point.</a:t>
            </a:r>
            <a:endParaRPr lang="en-US" dirty="0">
              <a:latin typeface="+mj-lt"/>
            </a:endParaRPr>
          </a:p>
        </p:txBody>
      </p:sp>
      <p:sp>
        <p:nvSpPr>
          <p:cNvPr id="6" name="Rectangle 5"/>
          <p:cNvSpPr/>
          <p:nvPr/>
        </p:nvSpPr>
        <p:spPr>
          <a:xfrm>
            <a:off x="3886200" y="5239148"/>
            <a:ext cx="5029200" cy="1200329"/>
          </a:xfrm>
          <a:prstGeom prst="rect">
            <a:avLst/>
          </a:prstGeom>
        </p:spPr>
        <p:txBody>
          <a:bodyPr wrap="square">
            <a:spAutoFit/>
          </a:bodyPr>
          <a:lstStyle/>
          <a:p>
            <a:pPr algn="just"/>
            <a:r>
              <a:rPr lang="en-US" dirty="0">
                <a:latin typeface="+mj-lt"/>
              </a:rPr>
              <a:t>If </a:t>
            </a:r>
            <a:r>
              <a:rPr lang="en-US" b="1" u="sng" dirty="0">
                <a:latin typeface="+mj-lt"/>
              </a:rPr>
              <a:t>involute </a:t>
            </a:r>
            <a:r>
              <a:rPr lang="en-US" b="1" u="sng" dirty="0" smtClean="0">
                <a:latin typeface="+mj-lt"/>
              </a:rPr>
              <a:t>curves </a:t>
            </a:r>
            <a:r>
              <a:rPr lang="en-US" b="1" i="1" u="sng" dirty="0" smtClean="0">
                <a:solidFill>
                  <a:schemeClr val="tx2">
                    <a:lumMod val="60000"/>
                    <a:lumOff val="40000"/>
                  </a:schemeClr>
                </a:solidFill>
                <a:latin typeface="+mj-lt"/>
              </a:rPr>
              <a:t>(</a:t>
            </a:r>
            <a:r>
              <a:rPr lang="en-US" b="1" i="1" u="sng" dirty="0" err="1" smtClean="0">
                <a:solidFill>
                  <a:schemeClr val="tx2">
                    <a:lumMod val="60000"/>
                    <a:lumOff val="40000"/>
                  </a:schemeClr>
                </a:solidFill>
                <a:latin typeface="+mj-lt"/>
              </a:rPr>
              <a:t>profil</a:t>
            </a:r>
            <a:r>
              <a:rPr lang="en-US" b="1" i="1" u="sng" dirty="0" smtClean="0">
                <a:solidFill>
                  <a:schemeClr val="tx2">
                    <a:lumMod val="60000"/>
                    <a:lumOff val="40000"/>
                  </a:schemeClr>
                </a:solidFill>
                <a:latin typeface="+mj-lt"/>
              </a:rPr>
              <a:t> </a:t>
            </a:r>
            <a:r>
              <a:rPr lang="en-US" b="1" i="1" u="sng" dirty="0" err="1" smtClean="0">
                <a:solidFill>
                  <a:schemeClr val="tx2">
                    <a:lumMod val="60000"/>
                    <a:lumOff val="40000"/>
                  </a:schemeClr>
                </a:solidFill>
                <a:latin typeface="+mj-lt"/>
              </a:rPr>
              <a:t>eğrisi</a:t>
            </a:r>
            <a:r>
              <a:rPr lang="en-US" b="1" i="1" u="sng" dirty="0" smtClean="0">
                <a:solidFill>
                  <a:schemeClr val="tx2">
                    <a:lumMod val="60000"/>
                    <a:lumOff val="40000"/>
                  </a:schemeClr>
                </a:solidFill>
                <a:latin typeface="+mj-lt"/>
              </a:rPr>
              <a:t>)</a:t>
            </a:r>
            <a:r>
              <a:rPr lang="en-US" b="1" i="1" dirty="0" smtClean="0">
                <a:solidFill>
                  <a:schemeClr val="tx2">
                    <a:lumMod val="60000"/>
                    <a:lumOff val="40000"/>
                  </a:schemeClr>
                </a:solidFill>
                <a:latin typeface="+mj-lt"/>
              </a:rPr>
              <a:t> </a:t>
            </a:r>
            <a:r>
              <a:rPr lang="en-US" dirty="0" smtClean="0">
                <a:latin typeface="+mj-lt"/>
              </a:rPr>
              <a:t>are used</a:t>
            </a:r>
            <a:r>
              <a:rPr lang="en-US" dirty="0">
                <a:latin typeface="+mj-lt"/>
              </a:rPr>
              <a:t>, the gears tolerate changes in </a:t>
            </a:r>
            <a:r>
              <a:rPr lang="en-US" dirty="0" smtClean="0">
                <a:latin typeface="+mj-lt"/>
              </a:rPr>
              <a:t>center-to-center distance </a:t>
            </a:r>
            <a:r>
              <a:rPr lang="en-US" dirty="0">
                <a:latin typeface="+mj-lt"/>
              </a:rPr>
              <a:t>with </a:t>
            </a:r>
            <a:r>
              <a:rPr lang="en-US" b="1" i="1" u="sng" dirty="0">
                <a:latin typeface="+mj-lt"/>
              </a:rPr>
              <a:t>no </a:t>
            </a:r>
            <a:r>
              <a:rPr lang="en-US" b="1" u="sng" dirty="0">
                <a:latin typeface="+mj-lt"/>
              </a:rPr>
              <a:t>variation in </a:t>
            </a:r>
            <a:r>
              <a:rPr lang="en-US" b="1" u="sng" dirty="0" smtClean="0">
                <a:latin typeface="+mj-lt"/>
              </a:rPr>
              <a:t>constant angular-velocity </a:t>
            </a:r>
            <a:r>
              <a:rPr lang="en-US" b="1" u="sng" dirty="0">
                <a:latin typeface="+mj-lt"/>
              </a:rPr>
              <a:t>ratio.</a:t>
            </a:r>
          </a:p>
        </p:txBody>
      </p:sp>
    </p:spTree>
    <p:extLst>
      <p:ext uri="{BB962C8B-B14F-4D97-AF65-F5344CB8AC3E}">
        <p14:creationId xmlns:p14="http://schemas.microsoft.com/office/powerpoint/2010/main" val="1726502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11</a:t>
            </a:fld>
            <a:endParaRPr lang="en-US"/>
          </a:p>
        </p:txBody>
      </p:sp>
      <p:pic>
        <p:nvPicPr>
          <p:cNvPr id="3" name="Picture 3" descr="bud29281_1308"/>
          <p:cNvPicPr>
            <a:picLocks noChangeAspect="1" noChangeArrowheads="1"/>
          </p:cNvPicPr>
          <p:nvPr/>
        </p:nvPicPr>
        <p:blipFill>
          <a:blip r:embed="rId2">
            <a:extLst>
              <a:ext uri="{28A0092B-C50C-407E-A947-70E740481C1C}">
                <a14:useLocalDpi xmlns:a14="http://schemas.microsoft.com/office/drawing/2010/main" val="0"/>
              </a:ext>
            </a:extLst>
          </a:blip>
          <a:srcRect t="6348"/>
          <a:stretch>
            <a:fillRect/>
          </a:stretch>
        </p:blipFill>
        <p:spPr bwMode="auto">
          <a:xfrm>
            <a:off x="1600200" y="1219200"/>
            <a:ext cx="62785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1600" y="5399643"/>
            <a:ext cx="5968301" cy="646331"/>
          </a:xfrm>
          <a:prstGeom prst="rect">
            <a:avLst/>
          </a:prstGeom>
          <a:noFill/>
        </p:spPr>
        <p:txBody>
          <a:bodyPr wrap="none" rtlCol="0">
            <a:spAutoFit/>
          </a:bodyPr>
          <a:lstStyle/>
          <a:p>
            <a:r>
              <a:rPr lang="en-US" dirty="0" smtClean="0"/>
              <a:t>Involute profile ((L(A</a:t>
            </a:r>
            <a:r>
              <a:rPr lang="en-US" baseline="-25000" dirty="0" smtClean="0"/>
              <a:t>1</a:t>
            </a:r>
            <a:r>
              <a:rPr lang="en-US" dirty="0" smtClean="0"/>
              <a:t>A</a:t>
            </a:r>
            <a:r>
              <a:rPr lang="en-US" baseline="-25000" dirty="0" smtClean="0"/>
              <a:t>0</a:t>
            </a:r>
            <a:r>
              <a:rPr lang="en-US" dirty="0" smtClean="0"/>
              <a:t>)=L(A</a:t>
            </a:r>
            <a:r>
              <a:rPr lang="en-US" baseline="-25000" dirty="0" smtClean="0"/>
              <a:t>1</a:t>
            </a:r>
            <a:r>
              <a:rPr lang="en-US" dirty="0" smtClean="0"/>
              <a:t>B</a:t>
            </a:r>
            <a:r>
              <a:rPr lang="en-US" baseline="-25000" dirty="0" smtClean="0"/>
              <a:t>1</a:t>
            </a:r>
            <a:r>
              <a:rPr lang="en-US" dirty="0" smtClean="0"/>
              <a:t>), L(A</a:t>
            </a:r>
            <a:r>
              <a:rPr lang="en-US" baseline="-25000" dirty="0" smtClean="0"/>
              <a:t>2</a:t>
            </a:r>
            <a:r>
              <a:rPr lang="en-US" dirty="0" smtClean="0"/>
              <a:t>A</a:t>
            </a:r>
            <a:r>
              <a:rPr lang="en-US" baseline="-25000" dirty="0" smtClean="0"/>
              <a:t>0</a:t>
            </a:r>
            <a:r>
              <a:rPr lang="en-US" dirty="0"/>
              <a:t>)=</a:t>
            </a:r>
            <a:r>
              <a:rPr lang="en-US" dirty="0" smtClean="0"/>
              <a:t>L(A</a:t>
            </a:r>
            <a:r>
              <a:rPr lang="en-US" baseline="-25000" dirty="0" smtClean="0"/>
              <a:t>2</a:t>
            </a:r>
            <a:r>
              <a:rPr lang="en-US" dirty="0" smtClean="0"/>
              <a:t>B</a:t>
            </a:r>
            <a:r>
              <a:rPr lang="en-US" baseline="-25000" dirty="0" smtClean="0"/>
              <a:t>1</a:t>
            </a:r>
            <a:r>
              <a:rPr lang="en-US" dirty="0" smtClean="0"/>
              <a:t>), …)</a:t>
            </a:r>
          </a:p>
          <a:p>
            <a:r>
              <a:rPr lang="en-US" dirty="0" smtClean="0"/>
              <a:t>Base circle: </a:t>
            </a:r>
            <a:r>
              <a:rPr lang="en-US" i="1" dirty="0" err="1" smtClean="0">
                <a:solidFill>
                  <a:srgbClr val="0070C0"/>
                </a:solidFill>
              </a:rPr>
              <a:t>taban</a:t>
            </a:r>
            <a:r>
              <a:rPr lang="en-US" i="1" dirty="0" smtClean="0">
                <a:solidFill>
                  <a:srgbClr val="0070C0"/>
                </a:solidFill>
              </a:rPr>
              <a:t> </a:t>
            </a:r>
            <a:r>
              <a:rPr lang="en-US" i="1" dirty="0" err="1" smtClean="0">
                <a:solidFill>
                  <a:srgbClr val="0070C0"/>
                </a:solidFill>
              </a:rPr>
              <a:t>dairesi</a:t>
            </a:r>
            <a:r>
              <a:rPr lang="en-US" i="1" dirty="0" smtClean="0">
                <a:solidFill>
                  <a:srgbClr val="0070C0"/>
                </a:solidFill>
              </a:rPr>
              <a:t> </a:t>
            </a:r>
            <a:endParaRPr lang="en-US" i="1" dirty="0">
              <a:solidFill>
                <a:srgbClr val="0070C0"/>
              </a:solidFill>
            </a:endParaRPr>
          </a:p>
        </p:txBody>
      </p:sp>
    </p:spTree>
    <p:extLst>
      <p:ext uri="{BB962C8B-B14F-4D97-AF65-F5344CB8AC3E}">
        <p14:creationId xmlns:p14="http://schemas.microsoft.com/office/powerpoint/2010/main" val="580037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12</a:t>
            </a:fld>
            <a:endParaRPr lang="en-US"/>
          </a:p>
        </p:txBody>
      </p:sp>
      <p:sp>
        <p:nvSpPr>
          <p:cNvPr id="3" name="Rectangle 2"/>
          <p:cNvSpPr/>
          <p:nvPr/>
        </p:nvSpPr>
        <p:spPr>
          <a:xfrm>
            <a:off x="381000" y="228600"/>
            <a:ext cx="3587842" cy="461665"/>
          </a:xfrm>
          <a:prstGeom prst="rect">
            <a:avLst/>
          </a:prstGeom>
        </p:spPr>
        <p:txBody>
          <a:bodyPr wrap="none">
            <a:spAutoFit/>
          </a:bodyPr>
          <a:lstStyle/>
          <a:p>
            <a:r>
              <a:rPr lang="en-US" sz="2400" b="1" dirty="0">
                <a:latin typeface="+mj-lt"/>
              </a:rPr>
              <a:t>13–4 Involute Properties</a:t>
            </a:r>
          </a:p>
        </p:txBody>
      </p:sp>
      <p:pic>
        <p:nvPicPr>
          <p:cNvPr id="4" name="Picture 3"/>
          <p:cNvPicPr>
            <a:picLocks noChangeAspect="1"/>
          </p:cNvPicPr>
          <p:nvPr/>
        </p:nvPicPr>
        <p:blipFill rotWithShape="1">
          <a:blip r:embed="rId2"/>
          <a:srcRect l="1425" t="2620" r="1425" b="8491"/>
          <a:stretch/>
        </p:blipFill>
        <p:spPr>
          <a:xfrm>
            <a:off x="533400" y="690265"/>
            <a:ext cx="8131932" cy="4553882"/>
          </a:xfrm>
          <a:prstGeom prst="rect">
            <a:avLst/>
          </a:prstGeom>
        </p:spPr>
      </p:pic>
      <p:sp>
        <p:nvSpPr>
          <p:cNvPr id="5" name="Rectangle 4"/>
          <p:cNvSpPr/>
          <p:nvPr/>
        </p:nvSpPr>
        <p:spPr>
          <a:xfrm>
            <a:off x="152400" y="5244147"/>
            <a:ext cx="8763000" cy="1477328"/>
          </a:xfrm>
          <a:prstGeom prst="rect">
            <a:avLst/>
          </a:prstGeom>
        </p:spPr>
        <p:txBody>
          <a:bodyPr wrap="square">
            <a:spAutoFit/>
          </a:bodyPr>
          <a:lstStyle/>
          <a:p>
            <a:pPr algn="just"/>
            <a:r>
              <a:rPr lang="en-US" dirty="0">
                <a:latin typeface="+mj-lt"/>
              </a:rPr>
              <a:t>as the </a:t>
            </a:r>
            <a:r>
              <a:rPr lang="en-US" dirty="0" smtClean="0">
                <a:latin typeface="+mj-lt"/>
              </a:rPr>
              <a:t>cord </a:t>
            </a:r>
            <a:r>
              <a:rPr lang="en-US" dirty="0" err="1" smtClean="0">
                <a:latin typeface="+mj-lt"/>
              </a:rPr>
              <a:t>def</a:t>
            </a:r>
            <a:r>
              <a:rPr lang="en-US" dirty="0" smtClean="0">
                <a:latin typeface="+mj-lt"/>
              </a:rPr>
              <a:t> </a:t>
            </a:r>
            <a:r>
              <a:rPr lang="en-US" dirty="0">
                <a:latin typeface="+mj-lt"/>
              </a:rPr>
              <a:t>is </a:t>
            </a:r>
            <a:r>
              <a:rPr lang="en-US" dirty="0" smtClean="0">
                <a:latin typeface="+mj-lt"/>
              </a:rPr>
              <a:t>unwrapped </a:t>
            </a:r>
            <a:r>
              <a:rPr lang="en-US" dirty="0">
                <a:latin typeface="+mj-lt"/>
              </a:rPr>
              <a:t>about the cylinder, point </a:t>
            </a:r>
            <a:r>
              <a:rPr lang="en-US" i="1" dirty="0">
                <a:latin typeface="+mj-lt"/>
              </a:rPr>
              <a:t>b </a:t>
            </a:r>
            <a:r>
              <a:rPr lang="en-US" dirty="0">
                <a:latin typeface="+mj-lt"/>
              </a:rPr>
              <a:t>will trace out the involute curve </a:t>
            </a:r>
            <a:r>
              <a:rPr lang="en-US" i="1" dirty="0">
                <a:latin typeface="+mj-lt"/>
              </a:rPr>
              <a:t>ac</a:t>
            </a:r>
            <a:r>
              <a:rPr lang="en-US" dirty="0" smtClean="0">
                <a:latin typeface="+mj-lt"/>
              </a:rPr>
              <a:t>. At </a:t>
            </a:r>
            <a:r>
              <a:rPr lang="en-US" dirty="0">
                <a:latin typeface="+mj-lt"/>
              </a:rPr>
              <a:t>point </a:t>
            </a:r>
            <a:r>
              <a:rPr lang="en-US" i="1" dirty="0">
                <a:latin typeface="+mj-lt"/>
              </a:rPr>
              <a:t>b </a:t>
            </a:r>
            <a:r>
              <a:rPr lang="en-US" dirty="0">
                <a:latin typeface="+mj-lt"/>
              </a:rPr>
              <a:t>the radius is equal to the distance </a:t>
            </a:r>
            <a:r>
              <a:rPr lang="en-US" i="1" dirty="0">
                <a:latin typeface="+mj-lt"/>
              </a:rPr>
              <a:t>be</a:t>
            </a:r>
            <a:r>
              <a:rPr lang="en-US" dirty="0">
                <a:latin typeface="+mj-lt"/>
              </a:rPr>
              <a:t>, since point </a:t>
            </a:r>
            <a:r>
              <a:rPr lang="en-US" i="1" dirty="0">
                <a:latin typeface="+mj-lt"/>
              </a:rPr>
              <a:t>b </a:t>
            </a:r>
            <a:r>
              <a:rPr lang="en-US" dirty="0" smtClean="0">
                <a:latin typeface="+mj-lt"/>
              </a:rPr>
              <a:t>is instantaneously </a:t>
            </a:r>
            <a:r>
              <a:rPr lang="en-US" dirty="0">
                <a:latin typeface="+mj-lt"/>
              </a:rPr>
              <a:t>rotating about point </a:t>
            </a:r>
            <a:r>
              <a:rPr lang="en-US" i="1" dirty="0">
                <a:latin typeface="+mj-lt"/>
              </a:rPr>
              <a:t>e</a:t>
            </a:r>
            <a:r>
              <a:rPr lang="en-US" dirty="0">
                <a:latin typeface="+mj-lt"/>
              </a:rPr>
              <a:t>. Thus the generating line </a:t>
            </a:r>
            <a:r>
              <a:rPr lang="en-US" i="1" dirty="0">
                <a:latin typeface="+mj-lt"/>
              </a:rPr>
              <a:t>de </a:t>
            </a:r>
            <a:r>
              <a:rPr lang="en-US" dirty="0">
                <a:latin typeface="+mj-lt"/>
              </a:rPr>
              <a:t>is normal to the </a:t>
            </a:r>
            <a:r>
              <a:rPr lang="en-US" dirty="0" smtClean="0">
                <a:latin typeface="+mj-lt"/>
              </a:rPr>
              <a:t>involute at </a:t>
            </a:r>
            <a:r>
              <a:rPr lang="en-US" dirty="0">
                <a:latin typeface="+mj-lt"/>
              </a:rPr>
              <a:t>all points of intersection and, at the same time, is always tangent to the </a:t>
            </a:r>
            <a:r>
              <a:rPr lang="en-US" dirty="0" smtClean="0">
                <a:latin typeface="+mj-lt"/>
              </a:rPr>
              <a:t>cylinder </a:t>
            </a:r>
            <a:r>
              <a:rPr lang="en-US" i="1" dirty="0" smtClean="0">
                <a:latin typeface="+mj-lt"/>
              </a:rPr>
              <a:t>A</a:t>
            </a:r>
            <a:r>
              <a:rPr lang="en-US" dirty="0">
                <a:latin typeface="+mj-lt"/>
              </a:rPr>
              <a:t>. The circle on which the involute is generated is called the </a:t>
            </a:r>
            <a:r>
              <a:rPr lang="en-US" b="1" i="1" dirty="0">
                <a:latin typeface="+mj-lt"/>
              </a:rPr>
              <a:t>base circle</a:t>
            </a:r>
            <a:r>
              <a:rPr lang="en-US" i="1" dirty="0">
                <a:latin typeface="+mj-lt"/>
              </a:rPr>
              <a:t>.</a:t>
            </a:r>
            <a:endParaRPr lang="en-US" dirty="0">
              <a:latin typeface="+mj-lt"/>
            </a:endParaRPr>
          </a:p>
        </p:txBody>
      </p:sp>
    </p:spTree>
    <p:extLst>
      <p:ext uri="{BB962C8B-B14F-4D97-AF65-F5344CB8AC3E}">
        <p14:creationId xmlns:p14="http://schemas.microsoft.com/office/powerpoint/2010/main" val="4072727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13</a:t>
            </a:fld>
            <a:endParaRPr lang="en-US"/>
          </a:p>
        </p:txBody>
      </p:sp>
      <p:sp>
        <p:nvSpPr>
          <p:cNvPr id="3" name="Rectangle 2"/>
          <p:cNvSpPr/>
          <p:nvPr/>
        </p:nvSpPr>
        <p:spPr>
          <a:xfrm>
            <a:off x="457200" y="228600"/>
            <a:ext cx="8305800" cy="923330"/>
          </a:xfrm>
          <a:prstGeom prst="rect">
            <a:avLst/>
          </a:prstGeom>
        </p:spPr>
        <p:txBody>
          <a:bodyPr wrap="square">
            <a:spAutoFit/>
          </a:bodyPr>
          <a:lstStyle/>
          <a:p>
            <a:pPr algn="just"/>
            <a:r>
              <a:rPr lang="en-US" dirty="0">
                <a:latin typeface="+mj-lt"/>
              </a:rPr>
              <a:t>When two gears are in mesh, their pitch circles roll on one another without </a:t>
            </a:r>
            <a:r>
              <a:rPr lang="en-US" dirty="0" smtClean="0">
                <a:latin typeface="+mj-lt"/>
              </a:rPr>
              <a:t>slipping. Designate </a:t>
            </a:r>
            <a:r>
              <a:rPr lang="en-US" dirty="0">
                <a:latin typeface="+mj-lt"/>
              </a:rPr>
              <a:t>the pitch radii as </a:t>
            </a:r>
            <a:r>
              <a:rPr lang="en-US" i="1" dirty="0" smtClean="0">
                <a:latin typeface="+mj-lt"/>
              </a:rPr>
              <a:t>r</a:t>
            </a:r>
            <a:r>
              <a:rPr lang="en-US" i="1" baseline="-25000" dirty="0" smtClean="0">
                <a:latin typeface="+mj-lt"/>
              </a:rPr>
              <a:t>1</a:t>
            </a:r>
            <a:r>
              <a:rPr lang="en-US" dirty="0" smtClean="0">
                <a:latin typeface="+mj-lt"/>
              </a:rPr>
              <a:t> </a:t>
            </a:r>
            <a:r>
              <a:rPr lang="en-US" dirty="0">
                <a:latin typeface="+mj-lt"/>
              </a:rPr>
              <a:t>and </a:t>
            </a:r>
            <a:r>
              <a:rPr lang="en-US" i="1" dirty="0" smtClean="0">
                <a:latin typeface="+mj-lt"/>
              </a:rPr>
              <a:t>r</a:t>
            </a:r>
            <a:r>
              <a:rPr lang="en-US" baseline="-25000" dirty="0" smtClean="0">
                <a:latin typeface="+mj-lt"/>
              </a:rPr>
              <a:t>2</a:t>
            </a:r>
            <a:r>
              <a:rPr lang="en-US" dirty="0" smtClean="0">
                <a:latin typeface="+mj-lt"/>
              </a:rPr>
              <a:t> </a:t>
            </a:r>
            <a:r>
              <a:rPr lang="en-US" dirty="0">
                <a:latin typeface="+mj-lt"/>
              </a:rPr>
              <a:t>and the angular velocities as </a:t>
            </a:r>
            <a:r>
              <a:rPr lang="en-US" dirty="0" smtClean="0">
                <a:latin typeface="+mj-lt"/>
              </a:rPr>
              <a:t>v</a:t>
            </a:r>
            <a:r>
              <a:rPr lang="en-US" baseline="-25000" dirty="0" smtClean="0">
                <a:latin typeface="+mj-lt"/>
              </a:rPr>
              <a:t>1</a:t>
            </a:r>
            <a:r>
              <a:rPr lang="en-US" dirty="0" smtClean="0">
                <a:latin typeface="+mj-lt"/>
              </a:rPr>
              <a:t> </a:t>
            </a:r>
            <a:r>
              <a:rPr lang="en-US" dirty="0">
                <a:latin typeface="+mj-lt"/>
              </a:rPr>
              <a:t>and </a:t>
            </a:r>
            <a:r>
              <a:rPr lang="en-US" dirty="0" smtClean="0">
                <a:latin typeface="+mj-lt"/>
              </a:rPr>
              <a:t>v</a:t>
            </a:r>
            <a:r>
              <a:rPr lang="en-US" baseline="-25000" dirty="0" smtClean="0">
                <a:latin typeface="+mj-lt"/>
              </a:rPr>
              <a:t>2</a:t>
            </a:r>
            <a:r>
              <a:rPr lang="en-US" dirty="0" smtClean="0">
                <a:latin typeface="+mj-lt"/>
              </a:rPr>
              <a:t>, respectively</a:t>
            </a:r>
            <a:r>
              <a:rPr lang="en-US" dirty="0">
                <a:latin typeface="+mj-lt"/>
              </a:rPr>
              <a:t>. Then the pitch-line velocity is</a:t>
            </a:r>
          </a:p>
        </p:txBody>
      </p:sp>
      <p:pic>
        <p:nvPicPr>
          <p:cNvPr id="4" name="Picture 3"/>
          <p:cNvPicPr>
            <a:picLocks noChangeAspect="1"/>
          </p:cNvPicPr>
          <p:nvPr/>
        </p:nvPicPr>
        <p:blipFill>
          <a:blip r:embed="rId2"/>
          <a:stretch>
            <a:fillRect/>
          </a:stretch>
        </p:blipFill>
        <p:spPr>
          <a:xfrm>
            <a:off x="1524000" y="1267572"/>
            <a:ext cx="2819400" cy="613107"/>
          </a:xfrm>
          <a:prstGeom prst="rect">
            <a:avLst/>
          </a:prstGeom>
        </p:spPr>
      </p:pic>
      <p:pic>
        <p:nvPicPr>
          <p:cNvPr id="5" name="Picture 4"/>
          <p:cNvPicPr>
            <a:picLocks noChangeAspect="1"/>
          </p:cNvPicPr>
          <p:nvPr/>
        </p:nvPicPr>
        <p:blipFill>
          <a:blip r:embed="rId3"/>
          <a:stretch>
            <a:fillRect/>
          </a:stretch>
        </p:blipFill>
        <p:spPr>
          <a:xfrm>
            <a:off x="5786310" y="1267572"/>
            <a:ext cx="1309484" cy="690919"/>
          </a:xfrm>
          <a:prstGeom prst="rect">
            <a:avLst/>
          </a:prstGeom>
        </p:spPr>
      </p:pic>
      <p:pic>
        <p:nvPicPr>
          <p:cNvPr id="7" name="Picture 6"/>
          <p:cNvPicPr>
            <a:picLocks noChangeAspect="1"/>
          </p:cNvPicPr>
          <p:nvPr/>
        </p:nvPicPr>
        <p:blipFill>
          <a:blip r:embed="rId4"/>
          <a:stretch>
            <a:fillRect/>
          </a:stretch>
        </p:blipFill>
        <p:spPr>
          <a:xfrm>
            <a:off x="609599" y="2018816"/>
            <a:ext cx="6903143" cy="4762984"/>
          </a:xfrm>
          <a:prstGeom prst="rect">
            <a:avLst/>
          </a:prstGeom>
        </p:spPr>
      </p:pic>
    </p:spTree>
    <p:extLst>
      <p:ext uri="{BB962C8B-B14F-4D97-AF65-F5344CB8AC3E}">
        <p14:creationId xmlns:p14="http://schemas.microsoft.com/office/powerpoint/2010/main" val="106747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14</a:t>
            </a:fld>
            <a:endParaRPr lang="en-US"/>
          </a:p>
        </p:txBody>
      </p:sp>
      <p:pic>
        <p:nvPicPr>
          <p:cNvPr id="3" name="Picture 2"/>
          <p:cNvPicPr>
            <a:picLocks noChangeAspect="1"/>
          </p:cNvPicPr>
          <p:nvPr/>
        </p:nvPicPr>
        <p:blipFill>
          <a:blip r:embed="rId2"/>
          <a:stretch>
            <a:fillRect/>
          </a:stretch>
        </p:blipFill>
        <p:spPr>
          <a:xfrm>
            <a:off x="380999" y="381000"/>
            <a:ext cx="5712095" cy="3317158"/>
          </a:xfrm>
          <a:prstGeom prst="rect">
            <a:avLst/>
          </a:prstGeom>
        </p:spPr>
      </p:pic>
      <p:pic>
        <p:nvPicPr>
          <p:cNvPr id="4" name="Picture 3"/>
          <p:cNvPicPr>
            <a:picLocks noChangeAspect="1"/>
          </p:cNvPicPr>
          <p:nvPr/>
        </p:nvPicPr>
        <p:blipFill>
          <a:blip r:embed="rId3"/>
          <a:stretch>
            <a:fillRect/>
          </a:stretch>
        </p:blipFill>
        <p:spPr>
          <a:xfrm>
            <a:off x="6413499" y="986567"/>
            <a:ext cx="1992186" cy="533400"/>
          </a:xfrm>
          <a:prstGeom prst="rect">
            <a:avLst/>
          </a:prstGeom>
        </p:spPr>
      </p:pic>
      <p:sp>
        <p:nvSpPr>
          <p:cNvPr id="5" name="Rectangle 4"/>
          <p:cNvSpPr/>
          <p:nvPr/>
        </p:nvSpPr>
        <p:spPr>
          <a:xfrm>
            <a:off x="381850" y="4114800"/>
            <a:ext cx="8438661" cy="1200329"/>
          </a:xfrm>
          <a:prstGeom prst="rect">
            <a:avLst/>
          </a:prstGeom>
        </p:spPr>
        <p:txBody>
          <a:bodyPr wrap="square">
            <a:spAutoFit/>
          </a:bodyPr>
          <a:lstStyle/>
          <a:p>
            <a:pPr algn="just"/>
            <a:r>
              <a:rPr lang="en-US" dirty="0">
                <a:latin typeface="+mj-lt"/>
              </a:rPr>
              <a:t>The line </a:t>
            </a:r>
            <a:r>
              <a:rPr lang="en-US" i="1" dirty="0">
                <a:latin typeface="+mj-lt"/>
              </a:rPr>
              <a:t>cd </a:t>
            </a:r>
            <a:r>
              <a:rPr lang="en-US" dirty="0">
                <a:latin typeface="+mj-lt"/>
              </a:rPr>
              <a:t>has three names, all of which are in general use. It is </a:t>
            </a:r>
            <a:r>
              <a:rPr lang="en-US" dirty="0" smtClean="0">
                <a:latin typeface="+mj-lt"/>
              </a:rPr>
              <a:t>called the </a:t>
            </a:r>
            <a:r>
              <a:rPr lang="en-US" b="1" i="1" dirty="0">
                <a:latin typeface="+mj-lt"/>
              </a:rPr>
              <a:t>pressure line</a:t>
            </a:r>
            <a:r>
              <a:rPr lang="en-US" i="1" dirty="0">
                <a:latin typeface="+mj-lt"/>
              </a:rPr>
              <a:t>, </a:t>
            </a:r>
            <a:r>
              <a:rPr lang="en-US" dirty="0">
                <a:latin typeface="+mj-lt"/>
              </a:rPr>
              <a:t>the </a:t>
            </a:r>
            <a:r>
              <a:rPr lang="en-US" b="1" i="1" dirty="0">
                <a:latin typeface="+mj-lt"/>
              </a:rPr>
              <a:t>generating line</a:t>
            </a:r>
            <a:r>
              <a:rPr lang="en-US" i="1" dirty="0">
                <a:latin typeface="+mj-lt"/>
              </a:rPr>
              <a:t>, </a:t>
            </a:r>
            <a:r>
              <a:rPr lang="en-US" dirty="0">
                <a:latin typeface="+mj-lt"/>
              </a:rPr>
              <a:t>and the </a:t>
            </a:r>
            <a:r>
              <a:rPr lang="en-US" b="1" i="1" dirty="0">
                <a:latin typeface="+mj-lt"/>
              </a:rPr>
              <a:t>line of action</a:t>
            </a:r>
            <a:r>
              <a:rPr lang="en-US" dirty="0">
                <a:latin typeface="+mj-lt"/>
              </a:rPr>
              <a:t>. It represents the </a:t>
            </a:r>
            <a:r>
              <a:rPr lang="en-US" dirty="0" smtClean="0">
                <a:latin typeface="+mj-lt"/>
              </a:rPr>
              <a:t>direction in </a:t>
            </a:r>
            <a:r>
              <a:rPr lang="en-US" dirty="0">
                <a:latin typeface="+mj-lt"/>
              </a:rPr>
              <a:t>which the resultant force acts between the gears. The </a:t>
            </a:r>
            <a:r>
              <a:rPr lang="en-US" dirty="0" smtClean="0">
                <a:latin typeface="+mj-lt"/>
              </a:rPr>
              <a:t>angle </a:t>
            </a:r>
            <a:r>
              <a:rPr lang="az-Cyrl-AZ" i="1" dirty="0" smtClean="0">
                <a:latin typeface="Times New Roman" panose="02020603050405020304" pitchFamily="18" charset="0"/>
                <a:cs typeface="Times New Roman" panose="02020603050405020304" pitchFamily="18" charset="0"/>
              </a:rPr>
              <a:t>Ф</a:t>
            </a:r>
            <a:r>
              <a:rPr lang="en-US" dirty="0" smtClean="0">
                <a:latin typeface="+mj-lt"/>
              </a:rPr>
              <a:t> </a:t>
            </a:r>
            <a:r>
              <a:rPr lang="en-US" dirty="0">
                <a:latin typeface="+mj-lt"/>
              </a:rPr>
              <a:t>is called the </a:t>
            </a:r>
            <a:r>
              <a:rPr lang="en-US" b="1" i="1" dirty="0" smtClean="0">
                <a:latin typeface="+mj-lt"/>
              </a:rPr>
              <a:t>pressure angle</a:t>
            </a:r>
            <a:r>
              <a:rPr lang="en-US" i="1" dirty="0">
                <a:latin typeface="+mj-lt"/>
              </a:rPr>
              <a:t>, </a:t>
            </a:r>
            <a:r>
              <a:rPr lang="en-US" dirty="0">
                <a:latin typeface="+mj-lt"/>
              </a:rPr>
              <a:t>and it usually has values of 20 or 25</a:t>
            </a:r>
            <a:r>
              <a:rPr lang="en-US" dirty="0" smtClean="0">
                <a:latin typeface="+mj-lt"/>
              </a:rPr>
              <a:t>°.</a:t>
            </a:r>
            <a:endParaRPr lang="en-US" dirty="0">
              <a:latin typeface="+mj-lt"/>
            </a:endParaRPr>
          </a:p>
        </p:txBody>
      </p:sp>
      <p:sp>
        <p:nvSpPr>
          <p:cNvPr id="6" name="Rectangle 5"/>
          <p:cNvSpPr/>
          <p:nvPr/>
        </p:nvSpPr>
        <p:spPr>
          <a:xfrm>
            <a:off x="5791200" y="601258"/>
            <a:ext cx="3236784" cy="369332"/>
          </a:xfrm>
          <a:prstGeom prst="rect">
            <a:avLst/>
          </a:prstGeom>
        </p:spPr>
        <p:txBody>
          <a:bodyPr wrap="none">
            <a:spAutoFit/>
          </a:bodyPr>
          <a:lstStyle/>
          <a:p>
            <a:r>
              <a:rPr lang="en-US" dirty="0"/>
              <a:t>the radius of the base circle is</a:t>
            </a:r>
          </a:p>
        </p:txBody>
      </p:sp>
    </p:spTree>
    <p:extLst>
      <p:ext uri="{BB962C8B-B14F-4D97-AF65-F5344CB8AC3E}">
        <p14:creationId xmlns:p14="http://schemas.microsoft.com/office/powerpoint/2010/main" val="322238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15</a:t>
            </a:fld>
            <a:endParaRPr lang="en-US"/>
          </a:p>
        </p:txBody>
      </p:sp>
      <p:pic>
        <p:nvPicPr>
          <p:cNvPr id="3" name="Picture 2"/>
          <p:cNvPicPr>
            <a:picLocks noChangeAspect="1"/>
          </p:cNvPicPr>
          <p:nvPr/>
        </p:nvPicPr>
        <p:blipFill>
          <a:blip r:embed="rId2"/>
          <a:stretch>
            <a:fillRect/>
          </a:stretch>
        </p:blipFill>
        <p:spPr>
          <a:xfrm>
            <a:off x="1828799" y="6065898"/>
            <a:ext cx="4035635" cy="639702"/>
          </a:xfrm>
          <a:prstGeom prst="rect">
            <a:avLst/>
          </a:prstGeom>
        </p:spPr>
      </p:pic>
      <p:pic>
        <p:nvPicPr>
          <p:cNvPr id="4" name="Picture 3"/>
          <p:cNvPicPr>
            <a:picLocks noChangeAspect="1"/>
          </p:cNvPicPr>
          <p:nvPr/>
        </p:nvPicPr>
        <p:blipFill>
          <a:blip r:embed="rId3"/>
          <a:stretch>
            <a:fillRect/>
          </a:stretch>
        </p:blipFill>
        <p:spPr>
          <a:xfrm>
            <a:off x="914400" y="92832"/>
            <a:ext cx="6858000" cy="5926968"/>
          </a:xfrm>
          <a:prstGeom prst="rect">
            <a:avLst/>
          </a:prstGeom>
        </p:spPr>
      </p:pic>
    </p:spTree>
    <p:extLst>
      <p:ext uri="{BB962C8B-B14F-4D97-AF65-F5344CB8AC3E}">
        <p14:creationId xmlns:p14="http://schemas.microsoft.com/office/powerpoint/2010/main" val="157137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16</a:t>
            </a:fld>
            <a:endParaRPr lang="en-US"/>
          </a:p>
        </p:txBody>
      </p:sp>
      <p:sp>
        <p:nvSpPr>
          <p:cNvPr id="3" name="Rectangle 2"/>
          <p:cNvSpPr/>
          <p:nvPr/>
        </p:nvSpPr>
        <p:spPr>
          <a:xfrm>
            <a:off x="422564" y="1730092"/>
            <a:ext cx="8305800" cy="1754326"/>
          </a:xfrm>
          <a:prstGeom prst="rect">
            <a:avLst/>
          </a:prstGeom>
        </p:spPr>
        <p:txBody>
          <a:bodyPr wrap="square">
            <a:spAutoFit/>
          </a:bodyPr>
          <a:lstStyle/>
          <a:p>
            <a:pPr algn="just"/>
            <a:r>
              <a:rPr lang="en-US" dirty="0">
                <a:latin typeface="+mj-lt"/>
              </a:rPr>
              <a:t>The </a:t>
            </a:r>
            <a:r>
              <a:rPr lang="en-US" dirty="0" smtClean="0">
                <a:latin typeface="+mj-lt"/>
              </a:rPr>
              <a:t>initial contact </a:t>
            </a:r>
            <a:r>
              <a:rPr lang="en-US" dirty="0">
                <a:latin typeface="+mj-lt"/>
              </a:rPr>
              <a:t>will take place when the flank of the driver comes into contact with the </a:t>
            </a:r>
            <a:r>
              <a:rPr lang="en-US" dirty="0" smtClean="0">
                <a:latin typeface="+mj-lt"/>
              </a:rPr>
              <a:t>tip of </a:t>
            </a:r>
            <a:r>
              <a:rPr lang="en-US" dirty="0">
                <a:latin typeface="+mj-lt"/>
              </a:rPr>
              <a:t>the driven tooth. This occurs at point </a:t>
            </a:r>
            <a:r>
              <a:rPr lang="en-US" i="1" dirty="0">
                <a:latin typeface="+mj-lt"/>
              </a:rPr>
              <a:t>a </a:t>
            </a:r>
            <a:r>
              <a:rPr lang="en-US" dirty="0">
                <a:latin typeface="+mj-lt"/>
              </a:rPr>
              <a:t>in Fig. 13–12, where the addendum </a:t>
            </a:r>
            <a:r>
              <a:rPr lang="en-US" dirty="0" smtClean="0">
                <a:latin typeface="+mj-lt"/>
              </a:rPr>
              <a:t>circle of </a:t>
            </a:r>
            <a:r>
              <a:rPr lang="en-US" dirty="0">
                <a:latin typeface="+mj-lt"/>
              </a:rPr>
              <a:t>the driven gear crosses the pressure line. If we now construct tooth profiles </a:t>
            </a:r>
            <a:r>
              <a:rPr lang="en-US" dirty="0" smtClean="0">
                <a:latin typeface="+mj-lt"/>
              </a:rPr>
              <a:t>through point </a:t>
            </a:r>
            <a:r>
              <a:rPr lang="en-US" i="1" dirty="0">
                <a:latin typeface="+mj-lt"/>
              </a:rPr>
              <a:t>a </a:t>
            </a:r>
            <a:r>
              <a:rPr lang="en-US" dirty="0">
                <a:latin typeface="+mj-lt"/>
              </a:rPr>
              <a:t>and draw radial lines from the intersections of these profiles with the </a:t>
            </a:r>
            <a:r>
              <a:rPr lang="en-US" dirty="0" smtClean="0">
                <a:latin typeface="+mj-lt"/>
              </a:rPr>
              <a:t>pitch circles </a:t>
            </a:r>
            <a:r>
              <a:rPr lang="en-US" dirty="0">
                <a:latin typeface="+mj-lt"/>
              </a:rPr>
              <a:t>to the gear centers, we obtain the </a:t>
            </a:r>
            <a:r>
              <a:rPr lang="en-US" i="1" dirty="0">
                <a:latin typeface="+mj-lt"/>
              </a:rPr>
              <a:t>angle of approach </a:t>
            </a:r>
            <a:r>
              <a:rPr lang="en-US" dirty="0">
                <a:latin typeface="+mj-lt"/>
              </a:rPr>
              <a:t>for each gear.</a:t>
            </a:r>
          </a:p>
        </p:txBody>
      </p:sp>
      <p:sp>
        <p:nvSpPr>
          <p:cNvPr id="4" name="Rectangle 3"/>
          <p:cNvSpPr/>
          <p:nvPr/>
        </p:nvSpPr>
        <p:spPr>
          <a:xfrm>
            <a:off x="401782" y="3505200"/>
            <a:ext cx="8305800" cy="2308324"/>
          </a:xfrm>
          <a:prstGeom prst="rect">
            <a:avLst/>
          </a:prstGeom>
        </p:spPr>
        <p:txBody>
          <a:bodyPr wrap="square">
            <a:spAutoFit/>
          </a:bodyPr>
          <a:lstStyle/>
          <a:p>
            <a:pPr algn="just"/>
            <a:r>
              <a:rPr lang="en-US" dirty="0">
                <a:latin typeface="+mj-lt"/>
              </a:rPr>
              <a:t>As the teeth go into mesh, the point of contact will slide up the side of the </a:t>
            </a:r>
            <a:r>
              <a:rPr lang="en-US" dirty="0" smtClean="0">
                <a:latin typeface="+mj-lt"/>
              </a:rPr>
              <a:t>driving  tooth </a:t>
            </a:r>
            <a:r>
              <a:rPr lang="en-US" dirty="0">
                <a:latin typeface="+mj-lt"/>
              </a:rPr>
              <a:t>so that the tip of the driver will be in contact just before contact ends. The </a:t>
            </a:r>
            <a:r>
              <a:rPr lang="en-US" dirty="0" smtClean="0">
                <a:latin typeface="+mj-lt"/>
              </a:rPr>
              <a:t>final point </a:t>
            </a:r>
            <a:r>
              <a:rPr lang="en-US" dirty="0">
                <a:latin typeface="+mj-lt"/>
              </a:rPr>
              <a:t>of contact will therefore be where the addendum circle of the driver crosses </a:t>
            </a:r>
            <a:r>
              <a:rPr lang="en-US" dirty="0" smtClean="0">
                <a:latin typeface="+mj-lt"/>
              </a:rPr>
              <a:t>the pressure </a:t>
            </a:r>
            <a:r>
              <a:rPr lang="en-US" dirty="0">
                <a:latin typeface="+mj-lt"/>
              </a:rPr>
              <a:t>line. This is point </a:t>
            </a:r>
            <a:r>
              <a:rPr lang="en-US" i="1" dirty="0">
                <a:latin typeface="+mj-lt"/>
              </a:rPr>
              <a:t>b </a:t>
            </a:r>
            <a:r>
              <a:rPr lang="en-US" dirty="0">
                <a:latin typeface="+mj-lt"/>
              </a:rPr>
              <a:t>in Fig. 13–12. By drawing another set of tooth </a:t>
            </a:r>
            <a:r>
              <a:rPr lang="en-US" dirty="0" smtClean="0">
                <a:latin typeface="+mj-lt"/>
              </a:rPr>
              <a:t>profiles through </a:t>
            </a:r>
            <a:r>
              <a:rPr lang="en-US" i="1" dirty="0">
                <a:latin typeface="+mj-lt"/>
              </a:rPr>
              <a:t>b</a:t>
            </a:r>
            <a:r>
              <a:rPr lang="en-US" dirty="0">
                <a:latin typeface="+mj-lt"/>
              </a:rPr>
              <a:t>, we obtain the </a:t>
            </a:r>
            <a:r>
              <a:rPr lang="en-US" i="1" dirty="0">
                <a:latin typeface="+mj-lt"/>
              </a:rPr>
              <a:t>angle of recess </a:t>
            </a:r>
            <a:r>
              <a:rPr lang="en-US" dirty="0">
                <a:latin typeface="+mj-lt"/>
              </a:rPr>
              <a:t>for each gear in a manner similar to that </a:t>
            </a:r>
            <a:r>
              <a:rPr lang="en-US" dirty="0" smtClean="0">
                <a:latin typeface="+mj-lt"/>
              </a:rPr>
              <a:t>of finding </a:t>
            </a:r>
            <a:r>
              <a:rPr lang="en-US" dirty="0">
                <a:latin typeface="+mj-lt"/>
              </a:rPr>
              <a:t>the angles of approach. The sum of the angle of approach and the angle of </a:t>
            </a:r>
            <a:r>
              <a:rPr lang="en-US" dirty="0" smtClean="0">
                <a:latin typeface="+mj-lt"/>
              </a:rPr>
              <a:t>recess for </a:t>
            </a:r>
            <a:r>
              <a:rPr lang="en-US" dirty="0">
                <a:latin typeface="+mj-lt"/>
              </a:rPr>
              <a:t>either gear is called the </a:t>
            </a:r>
            <a:r>
              <a:rPr lang="en-US" i="1" dirty="0">
                <a:latin typeface="+mj-lt"/>
              </a:rPr>
              <a:t>angle of action. </a:t>
            </a:r>
            <a:r>
              <a:rPr lang="en-US" dirty="0">
                <a:latin typeface="+mj-lt"/>
              </a:rPr>
              <a:t>The line </a:t>
            </a:r>
            <a:r>
              <a:rPr lang="en-US" i="1" dirty="0">
                <a:latin typeface="+mj-lt"/>
              </a:rPr>
              <a:t>ab </a:t>
            </a:r>
            <a:r>
              <a:rPr lang="en-US" dirty="0">
                <a:latin typeface="+mj-lt"/>
              </a:rPr>
              <a:t>is called </a:t>
            </a:r>
            <a:r>
              <a:rPr lang="en-US" i="1" dirty="0">
                <a:latin typeface="+mj-lt"/>
              </a:rPr>
              <a:t>the line of action.</a:t>
            </a:r>
            <a:endParaRPr lang="en-US" dirty="0">
              <a:latin typeface="+mj-lt"/>
            </a:endParaRPr>
          </a:p>
        </p:txBody>
      </p:sp>
    </p:spTree>
    <p:extLst>
      <p:ext uri="{BB962C8B-B14F-4D97-AF65-F5344CB8AC3E}">
        <p14:creationId xmlns:p14="http://schemas.microsoft.com/office/powerpoint/2010/main" val="86606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17</a:t>
            </a:fld>
            <a:endParaRPr lang="en-US"/>
          </a:p>
        </p:txBody>
      </p:sp>
      <p:pic>
        <p:nvPicPr>
          <p:cNvPr id="3" name="Picture 2"/>
          <p:cNvPicPr>
            <a:picLocks noChangeAspect="1"/>
          </p:cNvPicPr>
          <p:nvPr/>
        </p:nvPicPr>
        <p:blipFill>
          <a:blip r:embed="rId2"/>
          <a:stretch>
            <a:fillRect/>
          </a:stretch>
        </p:blipFill>
        <p:spPr>
          <a:xfrm>
            <a:off x="52754" y="152400"/>
            <a:ext cx="9067800" cy="1605080"/>
          </a:xfrm>
          <a:prstGeom prst="rect">
            <a:avLst/>
          </a:prstGeom>
        </p:spPr>
      </p:pic>
      <p:pic>
        <p:nvPicPr>
          <p:cNvPr id="4" name="Picture 3"/>
          <p:cNvPicPr>
            <a:picLocks noChangeAspect="1"/>
          </p:cNvPicPr>
          <p:nvPr/>
        </p:nvPicPr>
        <p:blipFill>
          <a:blip r:embed="rId3"/>
          <a:stretch>
            <a:fillRect/>
          </a:stretch>
        </p:blipFill>
        <p:spPr>
          <a:xfrm>
            <a:off x="52754" y="1777995"/>
            <a:ext cx="8843920" cy="3590200"/>
          </a:xfrm>
          <a:prstGeom prst="rect">
            <a:avLst/>
          </a:prstGeom>
        </p:spPr>
      </p:pic>
    </p:spTree>
    <p:extLst>
      <p:ext uri="{BB962C8B-B14F-4D97-AF65-F5344CB8AC3E}">
        <p14:creationId xmlns:p14="http://schemas.microsoft.com/office/powerpoint/2010/main" val="2091617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18</a:t>
            </a:fld>
            <a:endParaRPr lang="en-US"/>
          </a:p>
        </p:txBody>
      </p:sp>
      <p:pic>
        <p:nvPicPr>
          <p:cNvPr id="3" name="Picture 2"/>
          <p:cNvPicPr>
            <a:picLocks noChangeAspect="1"/>
          </p:cNvPicPr>
          <p:nvPr/>
        </p:nvPicPr>
        <p:blipFill>
          <a:blip r:embed="rId2"/>
          <a:stretch>
            <a:fillRect/>
          </a:stretch>
        </p:blipFill>
        <p:spPr>
          <a:xfrm>
            <a:off x="181495" y="0"/>
            <a:ext cx="8077200" cy="2159450"/>
          </a:xfrm>
          <a:prstGeom prst="rect">
            <a:avLst/>
          </a:prstGeom>
        </p:spPr>
      </p:pic>
      <p:pic>
        <p:nvPicPr>
          <p:cNvPr id="4" name="Picture 3"/>
          <p:cNvPicPr>
            <a:picLocks noChangeAspect="1"/>
          </p:cNvPicPr>
          <p:nvPr/>
        </p:nvPicPr>
        <p:blipFill>
          <a:blip r:embed="rId3"/>
          <a:stretch>
            <a:fillRect/>
          </a:stretch>
        </p:blipFill>
        <p:spPr>
          <a:xfrm>
            <a:off x="181495" y="2183003"/>
            <a:ext cx="7086600" cy="4230790"/>
          </a:xfrm>
          <a:prstGeom prst="rect">
            <a:avLst/>
          </a:prstGeom>
        </p:spPr>
      </p:pic>
    </p:spTree>
    <p:extLst>
      <p:ext uri="{BB962C8B-B14F-4D97-AF65-F5344CB8AC3E}">
        <p14:creationId xmlns:p14="http://schemas.microsoft.com/office/powerpoint/2010/main" val="493101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19</a:t>
            </a:fld>
            <a:endParaRPr lang="en-US"/>
          </a:p>
        </p:txBody>
      </p:sp>
      <p:sp>
        <p:nvSpPr>
          <p:cNvPr id="3" name="Rectangle 2"/>
          <p:cNvSpPr/>
          <p:nvPr/>
        </p:nvSpPr>
        <p:spPr>
          <a:xfrm>
            <a:off x="457200" y="304800"/>
            <a:ext cx="8686800" cy="1938992"/>
          </a:xfrm>
          <a:prstGeom prst="rect">
            <a:avLst/>
          </a:prstGeom>
        </p:spPr>
        <p:txBody>
          <a:bodyPr wrap="square">
            <a:spAutoFit/>
          </a:bodyPr>
          <a:lstStyle/>
          <a:p>
            <a:r>
              <a:rPr lang="tr-TR" sz="2400" dirty="0">
                <a:latin typeface="+mj-lt"/>
              </a:rPr>
              <a:t>13–6 </a:t>
            </a:r>
            <a:r>
              <a:rPr lang="tr-TR" sz="2400" b="1" dirty="0" err="1">
                <a:latin typeface="+mj-lt"/>
              </a:rPr>
              <a:t>Contact</a:t>
            </a:r>
            <a:r>
              <a:rPr lang="tr-TR" sz="2400" b="1" dirty="0">
                <a:latin typeface="+mj-lt"/>
              </a:rPr>
              <a:t> </a:t>
            </a:r>
            <a:r>
              <a:rPr lang="tr-TR" sz="2400" b="1" dirty="0" err="1" smtClean="0">
                <a:latin typeface="+mj-lt"/>
              </a:rPr>
              <a:t>Ratio</a:t>
            </a:r>
            <a:endParaRPr lang="tr-TR" sz="2400" b="1" dirty="0" smtClean="0">
              <a:latin typeface="+mj-lt"/>
            </a:endParaRPr>
          </a:p>
          <a:p>
            <a:r>
              <a:rPr lang="en-US" altLang="tr-TR" sz="2400" dirty="0"/>
              <a:t>The contact ratio is the average number of pairs of teeth in contact</a:t>
            </a:r>
            <a:r>
              <a:rPr lang="en-US" altLang="tr-TR" sz="2400" dirty="0" smtClean="0"/>
              <a:t>.</a:t>
            </a:r>
            <a:r>
              <a:rPr lang="tr-TR" altLang="tr-TR" sz="2400" dirty="0" smtClean="0"/>
              <a:t> </a:t>
            </a:r>
            <a:r>
              <a:rPr lang="en-US" altLang="tr-TR" sz="2400" dirty="0"/>
              <a:t>The contact ratio should be at least 1.2 </a:t>
            </a:r>
          </a:p>
          <a:p>
            <a:endParaRPr lang="en-US" altLang="tr-TR" sz="2400" dirty="0"/>
          </a:p>
          <a:p>
            <a:endParaRPr lang="tr-TR" sz="2400" dirty="0">
              <a:latin typeface="+mj-lt"/>
            </a:endParaRPr>
          </a:p>
        </p:txBody>
      </p:sp>
      <p:pic>
        <p:nvPicPr>
          <p:cNvPr id="4" name="Picture 3"/>
          <p:cNvPicPr>
            <a:picLocks noChangeAspect="1"/>
          </p:cNvPicPr>
          <p:nvPr/>
        </p:nvPicPr>
        <p:blipFill rotWithShape="1">
          <a:blip/>
          <a:srcRect l="4590" t="5967" r="3611" b="4939"/>
          <a:stretch/>
        </p:blipFill>
        <p:spPr>
          <a:xfrm>
            <a:off x="609600" y="1676400"/>
            <a:ext cx="7437836" cy="3577245"/>
          </a:xfrm>
          <a:prstGeom prst="rect">
            <a:avLst/>
          </a:prstGeom>
        </p:spPr>
      </p:pic>
      <p:pic>
        <p:nvPicPr>
          <p:cNvPr id="5" name="Picture 4"/>
          <p:cNvPicPr>
            <a:picLocks noChangeAspect="1"/>
          </p:cNvPicPr>
          <p:nvPr/>
        </p:nvPicPr>
        <p:blipFill>
          <a:blip r:embed="rId2"/>
          <a:stretch>
            <a:fillRect/>
          </a:stretch>
        </p:blipFill>
        <p:spPr>
          <a:xfrm>
            <a:off x="3795118" y="5210853"/>
            <a:ext cx="1066800" cy="710372"/>
          </a:xfrm>
          <a:prstGeom prst="rect">
            <a:avLst/>
          </a:prstGeom>
        </p:spPr>
      </p:pic>
      <p:pic>
        <p:nvPicPr>
          <p:cNvPr id="6" name="Picture 5"/>
          <p:cNvPicPr>
            <a:picLocks noChangeAspect="1"/>
          </p:cNvPicPr>
          <p:nvPr/>
        </p:nvPicPr>
        <p:blipFill>
          <a:blip r:embed="rId3"/>
          <a:stretch>
            <a:fillRect/>
          </a:stretch>
        </p:blipFill>
        <p:spPr>
          <a:xfrm>
            <a:off x="6096000" y="5283715"/>
            <a:ext cx="1604760" cy="710372"/>
          </a:xfrm>
          <a:prstGeom prst="rect">
            <a:avLst/>
          </a:prstGeom>
        </p:spPr>
      </p:pic>
      <p:pic>
        <p:nvPicPr>
          <p:cNvPr id="7" name="Picture 6"/>
          <p:cNvPicPr>
            <a:picLocks noChangeAspect="1"/>
          </p:cNvPicPr>
          <p:nvPr/>
        </p:nvPicPr>
        <p:blipFill>
          <a:blip r:embed="rId4"/>
          <a:stretch>
            <a:fillRect/>
          </a:stretch>
        </p:blipFill>
        <p:spPr>
          <a:xfrm>
            <a:off x="242656" y="5441604"/>
            <a:ext cx="3385037" cy="272841"/>
          </a:xfrm>
          <a:prstGeom prst="rect">
            <a:avLst/>
          </a:prstGeom>
        </p:spPr>
      </p:pic>
      <p:sp>
        <p:nvSpPr>
          <p:cNvPr id="8" name="TextBox 7"/>
          <p:cNvSpPr txBox="1"/>
          <p:nvPr/>
        </p:nvSpPr>
        <p:spPr>
          <a:xfrm>
            <a:off x="3761867" y="5974282"/>
            <a:ext cx="2191789" cy="646331"/>
          </a:xfrm>
          <a:prstGeom prst="rect">
            <a:avLst/>
          </a:prstGeom>
          <a:noFill/>
        </p:spPr>
        <p:txBody>
          <a:bodyPr wrap="square" rtlCol="0">
            <a:spAutoFit/>
          </a:bodyPr>
          <a:lstStyle/>
          <a:p>
            <a:r>
              <a:rPr lang="tr-TR" altLang="tr-TR" i="1" dirty="0" err="1"/>
              <a:t>w</a:t>
            </a:r>
            <a:r>
              <a:rPr lang="tr-TR" altLang="tr-TR" i="1" dirty="0" err="1" smtClean="0"/>
              <a:t>here</a:t>
            </a:r>
            <a:r>
              <a:rPr lang="tr-TR" altLang="tr-TR" i="1" dirty="0" smtClean="0"/>
              <a:t>   </a:t>
            </a:r>
            <a:r>
              <a:rPr lang="en-US" altLang="tr-TR" i="1" dirty="0" err="1" smtClean="0"/>
              <a:t>q</a:t>
            </a:r>
            <a:r>
              <a:rPr lang="en-US" altLang="tr-TR" i="1" baseline="-25000" dirty="0" err="1" smtClean="0"/>
              <a:t>t</a:t>
            </a:r>
            <a:r>
              <a:rPr lang="en-US" altLang="tr-TR" i="1" dirty="0" smtClean="0"/>
              <a:t> </a:t>
            </a:r>
            <a:r>
              <a:rPr lang="en-US" altLang="tr-TR" i="1" dirty="0"/>
              <a:t>= </a:t>
            </a:r>
            <a:r>
              <a:rPr lang="en-US" altLang="tr-TR" i="1" dirty="0" err="1"/>
              <a:t>q</a:t>
            </a:r>
            <a:r>
              <a:rPr lang="en-US" altLang="tr-TR" i="1" baseline="-25000" dirty="0" err="1"/>
              <a:t>a</a:t>
            </a:r>
            <a:r>
              <a:rPr lang="en-US" altLang="tr-TR" i="1" dirty="0"/>
              <a:t> + </a:t>
            </a:r>
            <a:r>
              <a:rPr lang="en-US" altLang="tr-TR" i="1" dirty="0" err="1"/>
              <a:t>q</a:t>
            </a:r>
            <a:r>
              <a:rPr lang="en-US" altLang="tr-TR" i="1" baseline="-25000" dirty="0" err="1"/>
              <a:t>r</a:t>
            </a:r>
            <a:endParaRPr lang="en-US" altLang="tr-TR" i="1" baseline="-25000" dirty="0"/>
          </a:p>
          <a:p>
            <a:endParaRPr lang="tr-TR" dirty="0"/>
          </a:p>
        </p:txBody>
      </p:sp>
      <p:sp>
        <p:nvSpPr>
          <p:cNvPr id="9" name="TextBox 8"/>
          <p:cNvSpPr txBox="1"/>
          <p:nvPr/>
        </p:nvSpPr>
        <p:spPr>
          <a:xfrm>
            <a:off x="5249243" y="5372407"/>
            <a:ext cx="402674" cy="369332"/>
          </a:xfrm>
          <a:prstGeom prst="rect">
            <a:avLst/>
          </a:prstGeom>
          <a:noFill/>
        </p:spPr>
        <p:txBody>
          <a:bodyPr wrap="none" rtlCol="0">
            <a:spAutoFit/>
          </a:bodyPr>
          <a:lstStyle/>
          <a:p>
            <a:r>
              <a:rPr lang="tr-TR" dirty="0" err="1" smtClean="0"/>
              <a:t>or</a:t>
            </a:r>
            <a:endParaRPr lang="tr-TR" dirty="0"/>
          </a:p>
        </p:txBody>
      </p:sp>
      <p:pic>
        <p:nvPicPr>
          <p:cNvPr id="10" name="Picture 3" descr="bud29281_1315"/>
          <p:cNvPicPr>
            <a:picLocks noChangeAspect="1" noChangeArrowheads="1"/>
          </p:cNvPicPr>
          <p:nvPr/>
        </p:nvPicPr>
        <p:blipFill>
          <a:blip r:embed="rId5">
            <a:extLst>
              <a:ext uri="{28A0092B-C50C-407E-A947-70E740481C1C}">
                <a14:useLocalDpi xmlns:a14="http://schemas.microsoft.com/office/drawing/2010/main" val="0"/>
              </a:ext>
            </a:extLst>
          </a:blip>
          <a:srcRect l="4971" t="7893"/>
          <a:stretch>
            <a:fillRect/>
          </a:stretch>
        </p:blipFill>
        <p:spPr bwMode="auto">
          <a:xfrm>
            <a:off x="721578" y="1738269"/>
            <a:ext cx="6858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886000" y="5105400"/>
            <a:ext cx="805556" cy="888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49658" y="4550667"/>
            <a:ext cx="1587778"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Approx. length of arc AB</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52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27EF27-DCDB-4366-8E1C-E0C2861495EC}" type="slidenum">
              <a:rPr lang="en-US" smtClean="0"/>
              <a:t>2</a:t>
            </a:fld>
            <a:endParaRPr lang="en-US"/>
          </a:p>
        </p:txBody>
      </p:sp>
      <p:sp>
        <p:nvSpPr>
          <p:cNvPr id="5" name="TextBox 4"/>
          <p:cNvSpPr txBox="1"/>
          <p:nvPr/>
        </p:nvSpPr>
        <p:spPr>
          <a:xfrm>
            <a:off x="762000" y="304800"/>
            <a:ext cx="2305439" cy="461665"/>
          </a:xfrm>
          <a:prstGeom prst="rect">
            <a:avLst/>
          </a:prstGeom>
          <a:noFill/>
        </p:spPr>
        <p:txBody>
          <a:bodyPr wrap="none" rtlCol="0">
            <a:spAutoFit/>
          </a:bodyPr>
          <a:lstStyle/>
          <a:p>
            <a:r>
              <a:rPr lang="tr-TR" sz="2400" b="1" dirty="0" smtClean="0"/>
              <a:t>Types of Gears</a:t>
            </a:r>
            <a:endParaRPr lang="tr-TR" sz="2400" b="1" dirty="0"/>
          </a:p>
        </p:txBody>
      </p:sp>
      <p:sp>
        <p:nvSpPr>
          <p:cNvPr id="6" name="Rectangle 5"/>
          <p:cNvSpPr/>
          <p:nvPr/>
        </p:nvSpPr>
        <p:spPr>
          <a:xfrm>
            <a:off x="533400" y="1066800"/>
            <a:ext cx="8229600" cy="1015663"/>
          </a:xfrm>
          <a:prstGeom prst="rect">
            <a:avLst/>
          </a:prstGeom>
        </p:spPr>
        <p:txBody>
          <a:bodyPr wrap="square">
            <a:spAutoFit/>
          </a:bodyPr>
          <a:lstStyle/>
          <a:p>
            <a:pPr algn="just"/>
            <a:r>
              <a:rPr lang="en-US" sz="2400" b="1" i="1" dirty="0"/>
              <a:t>Spur </a:t>
            </a:r>
            <a:r>
              <a:rPr lang="en-US" sz="2400" b="1" i="1" dirty="0" smtClean="0"/>
              <a:t>gears</a:t>
            </a:r>
            <a:r>
              <a:rPr lang="tr-TR" sz="2400" b="1" i="1" dirty="0" smtClean="0"/>
              <a:t> (</a:t>
            </a:r>
            <a:r>
              <a:rPr lang="tr-TR" sz="2400" b="1" i="1" dirty="0" smtClean="0">
                <a:solidFill>
                  <a:srgbClr val="FF0000"/>
                </a:solidFill>
              </a:rPr>
              <a:t>düz dişliler</a:t>
            </a:r>
            <a:r>
              <a:rPr lang="tr-TR" sz="2400" b="1" i="1" dirty="0" smtClean="0"/>
              <a:t>)</a:t>
            </a:r>
            <a:r>
              <a:rPr lang="en-US" sz="2400" b="1" i="1" dirty="0" smtClean="0"/>
              <a:t>, </a:t>
            </a:r>
            <a:r>
              <a:rPr lang="en-US" dirty="0"/>
              <a:t>illustrated in Fig. 13–1, have teeth parallel to the axis of rotation and </a:t>
            </a:r>
            <a:r>
              <a:rPr lang="en-US" dirty="0" smtClean="0"/>
              <a:t>are</a:t>
            </a:r>
            <a:r>
              <a:rPr lang="tr-TR" dirty="0" smtClean="0"/>
              <a:t> </a:t>
            </a:r>
            <a:r>
              <a:rPr lang="en-US" dirty="0" smtClean="0"/>
              <a:t>used </a:t>
            </a:r>
            <a:r>
              <a:rPr lang="en-US" dirty="0"/>
              <a:t>to transmit motion from one shaft to another, parallel, shaft.</a:t>
            </a:r>
            <a:endParaRPr lang="tr-TR" dirty="0"/>
          </a:p>
        </p:txBody>
      </p:sp>
      <p:pic>
        <p:nvPicPr>
          <p:cNvPr id="7" name="Picture 6"/>
          <p:cNvPicPr>
            <a:picLocks noChangeAspect="1"/>
          </p:cNvPicPr>
          <p:nvPr/>
        </p:nvPicPr>
        <p:blipFill>
          <a:blip r:embed="rId2"/>
          <a:stretch>
            <a:fillRect/>
          </a:stretch>
        </p:blipFill>
        <p:spPr>
          <a:xfrm>
            <a:off x="738554" y="2209800"/>
            <a:ext cx="3697755" cy="3320067"/>
          </a:xfrm>
          <a:prstGeom prst="rect">
            <a:avLst/>
          </a:prstGeom>
        </p:spPr>
      </p:pic>
      <p:pic>
        <p:nvPicPr>
          <p:cNvPr id="1028" name="Picture 4" descr="http://www.beltingonline.com/images/Spur20g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5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20</a:t>
            </a:fld>
            <a:endParaRPr lang="en-US"/>
          </a:p>
        </p:txBody>
      </p:sp>
      <p:pic>
        <p:nvPicPr>
          <p:cNvPr id="3" name="Picture 2"/>
          <p:cNvPicPr>
            <a:picLocks noChangeAspect="1"/>
          </p:cNvPicPr>
          <p:nvPr/>
        </p:nvPicPr>
        <p:blipFill>
          <a:blip r:embed="rId2"/>
          <a:stretch>
            <a:fillRect/>
          </a:stretch>
        </p:blipFill>
        <p:spPr>
          <a:xfrm>
            <a:off x="1143000" y="492804"/>
            <a:ext cx="6172200" cy="6222809"/>
          </a:xfrm>
          <a:prstGeom prst="rect">
            <a:avLst/>
          </a:prstGeom>
        </p:spPr>
      </p:pic>
      <p:sp>
        <p:nvSpPr>
          <p:cNvPr id="4" name="Rectangle 3"/>
          <p:cNvSpPr/>
          <p:nvPr/>
        </p:nvSpPr>
        <p:spPr>
          <a:xfrm>
            <a:off x="152400" y="76200"/>
            <a:ext cx="2587568" cy="461665"/>
          </a:xfrm>
          <a:prstGeom prst="rect">
            <a:avLst/>
          </a:prstGeom>
        </p:spPr>
        <p:txBody>
          <a:bodyPr wrap="none">
            <a:spAutoFit/>
          </a:bodyPr>
          <a:lstStyle/>
          <a:p>
            <a:r>
              <a:rPr lang="tr-TR" sz="2400" dirty="0"/>
              <a:t>13–7 </a:t>
            </a:r>
            <a:r>
              <a:rPr lang="tr-TR" sz="2400" b="1" dirty="0"/>
              <a:t>Interference</a:t>
            </a:r>
            <a:endParaRPr lang="tr-TR" sz="2400" dirty="0"/>
          </a:p>
        </p:txBody>
      </p:sp>
      <p:sp>
        <p:nvSpPr>
          <p:cNvPr id="6" name="TextBox 5"/>
          <p:cNvSpPr txBox="1"/>
          <p:nvPr/>
        </p:nvSpPr>
        <p:spPr>
          <a:xfrm>
            <a:off x="228600" y="4352600"/>
            <a:ext cx="1415772" cy="369332"/>
          </a:xfrm>
          <a:prstGeom prst="rect">
            <a:avLst/>
          </a:prstGeom>
          <a:noFill/>
        </p:spPr>
        <p:txBody>
          <a:bodyPr wrap="none" rtlCol="0">
            <a:spAutoFit/>
          </a:bodyPr>
          <a:lstStyle/>
          <a:p>
            <a:r>
              <a:rPr lang="tr-TR" dirty="0" smtClean="0"/>
              <a:t>Digging out</a:t>
            </a:r>
            <a:endParaRPr lang="tr-TR" dirty="0"/>
          </a:p>
        </p:txBody>
      </p:sp>
      <p:cxnSp>
        <p:nvCxnSpPr>
          <p:cNvPr id="8" name="Straight Arrow Connector 7"/>
          <p:cNvCxnSpPr/>
          <p:nvPr/>
        </p:nvCxnSpPr>
        <p:spPr>
          <a:xfrm flipV="1">
            <a:off x="1568172" y="3962400"/>
            <a:ext cx="1556028" cy="57486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4615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21</a:t>
            </a:fld>
            <a:endParaRPr lang="en-US"/>
          </a:p>
        </p:txBody>
      </p:sp>
      <p:sp>
        <p:nvSpPr>
          <p:cNvPr id="3" name="Rectangle 2"/>
          <p:cNvSpPr/>
          <p:nvPr/>
        </p:nvSpPr>
        <p:spPr>
          <a:xfrm>
            <a:off x="228600" y="304800"/>
            <a:ext cx="8610600" cy="5632311"/>
          </a:xfrm>
          <a:prstGeom prst="rect">
            <a:avLst/>
          </a:prstGeom>
        </p:spPr>
        <p:txBody>
          <a:bodyPr wrap="square">
            <a:spAutoFit/>
          </a:bodyPr>
          <a:lstStyle/>
          <a:p>
            <a:pPr algn="just"/>
            <a:r>
              <a:rPr lang="en-US" sz="2400" dirty="0">
                <a:latin typeface="+mj-lt"/>
              </a:rPr>
              <a:t>The </a:t>
            </a:r>
            <a:r>
              <a:rPr lang="en-US" sz="2400" u="sng" dirty="0">
                <a:latin typeface="+mj-lt"/>
              </a:rPr>
              <a:t>contact of portions of tooth profiles </a:t>
            </a:r>
            <a:r>
              <a:rPr lang="en-US" sz="2400" dirty="0">
                <a:latin typeface="+mj-lt"/>
              </a:rPr>
              <a:t>that are not conjugate is called </a:t>
            </a:r>
            <a:r>
              <a:rPr lang="en-US" sz="2400" b="1" i="1" u="sng" dirty="0" smtClean="0">
                <a:solidFill>
                  <a:srgbClr val="FF0000"/>
                </a:solidFill>
                <a:latin typeface="+mj-lt"/>
              </a:rPr>
              <a:t>interference</a:t>
            </a:r>
            <a:r>
              <a:rPr lang="tr-TR" sz="2400" b="1" i="1" dirty="0" smtClean="0">
                <a:solidFill>
                  <a:srgbClr val="FF0000"/>
                </a:solidFill>
                <a:latin typeface="+mj-lt"/>
              </a:rPr>
              <a:t>. </a:t>
            </a:r>
            <a:r>
              <a:rPr lang="en-US" sz="2400" dirty="0">
                <a:latin typeface="+mj-lt"/>
              </a:rPr>
              <a:t>Contact begins when the tip of the </a:t>
            </a:r>
            <a:r>
              <a:rPr lang="en-US" sz="2400" dirty="0" smtClean="0">
                <a:latin typeface="+mj-lt"/>
              </a:rPr>
              <a:t>driven</a:t>
            </a:r>
            <a:r>
              <a:rPr lang="tr-TR" sz="2400" dirty="0" smtClean="0">
                <a:latin typeface="+mj-lt"/>
              </a:rPr>
              <a:t> </a:t>
            </a:r>
            <a:r>
              <a:rPr lang="en-US" sz="2400" dirty="0" smtClean="0">
                <a:latin typeface="+mj-lt"/>
              </a:rPr>
              <a:t>tooth </a:t>
            </a:r>
            <a:r>
              <a:rPr lang="en-US" sz="2400" dirty="0">
                <a:latin typeface="+mj-lt"/>
              </a:rPr>
              <a:t>contacts the flank of the driving tooth. In this case the flank of the driving </a:t>
            </a:r>
            <a:r>
              <a:rPr lang="en-US" sz="2400" dirty="0" smtClean="0">
                <a:latin typeface="+mj-lt"/>
              </a:rPr>
              <a:t>tooth</a:t>
            </a:r>
            <a:r>
              <a:rPr lang="tr-TR" sz="2400" dirty="0" smtClean="0">
                <a:latin typeface="+mj-lt"/>
              </a:rPr>
              <a:t> </a:t>
            </a:r>
            <a:r>
              <a:rPr lang="en-US" sz="2400" dirty="0" smtClean="0">
                <a:latin typeface="+mj-lt"/>
              </a:rPr>
              <a:t>first </a:t>
            </a:r>
            <a:r>
              <a:rPr lang="en-US" sz="2400" dirty="0">
                <a:latin typeface="+mj-lt"/>
              </a:rPr>
              <a:t>makes contact with the driven tooth at point </a:t>
            </a:r>
            <a:r>
              <a:rPr lang="en-US" sz="2400" i="1" dirty="0">
                <a:latin typeface="+mj-lt"/>
              </a:rPr>
              <a:t>A</a:t>
            </a:r>
            <a:r>
              <a:rPr lang="en-US" sz="2400" dirty="0">
                <a:latin typeface="+mj-lt"/>
              </a:rPr>
              <a:t>, and this occurs </a:t>
            </a:r>
            <a:r>
              <a:rPr lang="en-US" sz="2400" i="1" dirty="0">
                <a:latin typeface="+mj-lt"/>
              </a:rPr>
              <a:t>before </a:t>
            </a:r>
            <a:r>
              <a:rPr lang="en-US" sz="2400" dirty="0">
                <a:latin typeface="+mj-lt"/>
              </a:rPr>
              <a:t>the </a:t>
            </a:r>
            <a:r>
              <a:rPr lang="en-US" sz="2400" dirty="0" smtClean="0">
                <a:latin typeface="+mj-lt"/>
              </a:rPr>
              <a:t>involute</a:t>
            </a:r>
            <a:r>
              <a:rPr lang="tr-TR" sz="2400" dirty="0" smtClean="0">
                <a:latin typeface="+mj-lt"/>
              </a:rPr>
              <a:t> </a:t>
            </a:r>
            <a:r>
              <a:rPr lang="en-US" sz="2400" dirty="0" smtClean="0">
                <a:latin typeface="+mj-lt"/>
              </a:rPr>
              <a:t>portion </a:t>
            </a:r>
            <a:r>
              <a:rPr lang="en-US" sz="2400" dirty="0">
                <a:latin typeface="+mj-lt"/>
              </a:rPr>
              <a:t>of the driving tooth comes within range. In other words, contact is </a:t>
            </a:r>
            <a:r>
              <a:rPr lang="en-US" sz="2400" dirty="0" smtClean="0">
                <a:latin typeface="+mj-lt"/>
              </a:rPr>
              <a:t>occurring</a:t>
            </a:r>
            <a:r>
              <a:rPr lang="tr-TR" sz="2400" dirty="0" smtClean="0">
                <a:latin typeface="+mj-lt"/>
              </a:rPr>
              <a:t> </a:t>
            </a:r>
            <a:r>
              <a:rPr lang="en-US" sz="2400" dirty="0" smtClean="0">
                <a:latin typeface="+mj-lt"/>
              </a:rPr>
              <a:t>below </a:t>
            </a:r>
            <a:r>
              <a:rPr lang="en-US" sz="2400" dirty="0">
                <a:latin typeface="+mj-lt"/>
              </a:rPr>
              <a:t>the base circle of gear 2 on the </a:t>
            </a:r>
            <a:r>
              <a:rPr lang="en-US" sz="2400" i="1" dirty="0" err="1">
                <a:latin typeface="+mj-lt"/>
              </a:rPr>
              <a:t>noninvolute</a:t>
            </a:r>
            <a:r>
              <a:rPr lang="en-US" sz="2400" i="1" dirty="0">
                <a:latin typeface="+mj-lt"/>
              </a:rPr>
              <a:t> </a:t>
            </a:r>
            <a:r>
              <a:rPr lang="en-US" sz="2400" dirty="0">
                <a:latin typeface="+mj-lt"/>
              </a:rPr>
              <a:t>portion of the flank. </a:t>
            </a:r>
            <a:r>
              <a:rPr lang="en-US" sz="2400" b="1" u="sng" dirty="0">
                <a:latin typeface="+mj-lt"/>
              </a:rPr>
              <a:t>The </a:t>
            </a:r>
            <a:r>
              <a:rPr lang="en-US" sz="2400" b="1" u="sng" dirty="0" smtClean="0">
                <a:latin typeface="+mj-lt"/>
              </a:rPr>
              <a:t>actual</a:t>
            </a:r>
            <a:r>
              <a:rPr lang="tr-TR" sz="2400" b="1" u="sng" dirty="0" smtClean="0">
                <a:latin typeface="+mj-lt"/>
              </a:rPr>
              <a:t> </a:t>
            </a:r>
            <a:r>
              <a:rPr lang="en-US" sz="2400" b="1" u="sng" dirty="0" smtClean="0">
                <a:latin typeface="+mj-lt"/>
              </a:rPr>
              <a:t>effect </a:t>
            </a:r>
            <a:r>
              <a:rPr lang="en-US" sz="2400" b="1" u="sng" dirty="0">
                <a:latin typeface="+mj-lt"/>
              </a:rPr>
              <a:t>is that the involute tip or face of the driven gear tends to dig out the </a:t>
            </a:r>
            <a:r>
              <a:rPr lang="en-US" sz="2400" b="1" u="sng" dirty="0" err="1" smtClean="0">
                <a:latin typeface="+mj-lt"/>
              </a:rPr>
              <a:t>noninvolute</a:t>
            </a:r>
            <a:r>
              <a:rPr lang="tr-TR" sz="2400" b="1" u="sng" dirty="0" smtClean="0">
                <a:latin typeface="+mj-lt"/>
              </a:rPr>
              <a:t> flank </a:t>
            </a:r>
            <a:r>
              <a:rPr lang="tr-TR" sz="2400" b="1" u="sng" dirty="0">
                <a:latin typeface="+mj-lt"/>
              </a:rPr>
              <a:t>of the </a:t>
            </a:r>
            <a:r>
              <a:rPr lang="tr-TR" sz="2400" b="1" u="sng" dirty="0" smtClean="0">
                <a:latin typeface="+mj-lt"/>
              </a:rPr>
              <a:t>drive</a:t>
            </a:r>
            <a:r>
              <a:rPr lang="tr-TR" sz="2400" b="1" dirty="0" smtClean="0">
                <a:latin typeface="+mj-lt"/>
              </a:rPr>
              <a:t>.</a:t>
            </a:r>
            <a:r>
              <a:rPr lang="tr-TR" sz="2400" dirty="0" smtClean="0">
                <a:latin typeface="+mj-lt"/>
              </a:rPr>
              <a:t> </a:t>
            </a:r>
            <a:r>
              <a:rPr lang="en-US" sz="2400" dirty="0">
                <a:latin typeface="+mj-lt"/>
              </a:rPr>
              <a:t>When gear teeth are produced by a generation process, interference is </a:t>
            </a:r>
            <a:r>
              <a:rPr lang="en-US" sz="2400" dirty="0" smtClean="0">
                <a:latin typeface="+mj-lt"/>
              </a:rPr>
              <a:t>automatically</a:t>
            </a:r>
            <a:r>
              <a:rPr lang="tr-TR" sz="2400" dirty="0" smtClean="0">
                <a:latin typeface="+mj-lt"/>
              </a:rPr>
              <a:t> </a:t>
            </a:r>
            <a:r>
              <a:rPr lang="en-US" sz="2400" dirty="0" smtClean="0">
                <a:latin typeface="+mj-lt"/>
              </a:rPr>
              <a:t>eliminated </a:t>
            </a:r>
            <a:r>
              <a:rPr lang="en-US" sz="2400" dirty="0">
                <a:latin typeface="+mj-lt"/>
              </a:rPr>
              <a:t>because the cutting tool removes the interfering portion of the </a:t>
            </a:r>
            <a:r>
              <a:rPr lang="en-US" sz="2400" dirty="0" smtClean="0">
                <a:latin typeface="+mj-lt"/>
              </a:rPr>
              <a:t>flank.</a:t>
            </a:r>
            <a:r>
              <a:rPr lang="tr-TR" sz="2400" dirty="0" smtClean="0">
                <a:latin typeface="+mj-lt"/>
              </a:rPr>
              <a:t> </a:t>
            </a:r>
            <a:r>
              <a:rPr lang="en-US" sz="2400" dirty="0" smtClean="0">
                <a:latin typeface="+mj-lt"/>
              </a:rPr>
              <a:t>This </a:t>
            </a:r>
            <a:r>
              <a:rPr lang="en-US" sz="2400" dirty="0">
                <a:latin typeface="+mj-lt"/>
              </a:rPr>
              <a:t>effect is called </a:t>
            </a:r>
            <a:r>
              <a:rPr lang="en-US" sz="2400" i="1" dirty="0">
                <a:latin typeface="+mj-lt"/>
              </a:rPr>
              <a:t>undercutting; </a:t>
            </a:r>
            <a:r>
              <a:rPr lang="en-US" sz="2400" dirty="0">
                <a:latin typeface="+mj-lt"/>
              </a:rPr>
              <a:t>if undercutting is at all pronounced, the </a:t>
            </a:r>
            <a:r>
              <a:rPr lang="en-US" sz="2400" dirty="0" smtClean="0">
                <a:latin typeface="+mj-lt"/>
              </a:rPr>
              <a:t>undercut</a:t>
            </a:r>
            <a:r>
              <a:rPr lang="tr-TR" sz="2400" dirty="0" smtClean="0">
                <a:latin typeface="+mj-lt"/>
              </a:rPr>
              <a:t> tooth </a:t>
            </a:r>
            <a:r>
              <a:rPr lang="tr-TR" sz="2400" dirty="0">
                <a:latin typeface="+mj-lt"/>
              </a:rPr>
              <a:t>is considerably weakened.</a:t>
            </a:r>
          </a:p>
        </p:txBody>
      </p:sp>
    </p:spTree>
    <p:extLst>
      <p:ext uri="{BB962C8B-B14F-4D97-AF65-F5344CB8AC3E}">
        <p14:creationId xmlns:p14="http://schemas.microsoft.com/office/powerpoint/2010/main" val="379148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22</a:t>
            </a:fld>
            <a:endParaRPr lang="en-US"/>
          </a:p>
        </p:txBody>
      </p:sp>
      <p:sp>
        <p:nvSpPr>
          <p:cNvPr id="3" name="Rectangle 2"/>
          <p:cNvSpPr/>
          <p:nvPr/>
        </p:nvSpPr>
        <p:spPr>
          <a:xfrm>
            <a:off x="532406" y="563704"/>
            <a:ext cx="8154394" cy="1754326"/>
          </a:xfrm>
          <a:prstGeom prst="rect">
            <a:avLst/>
          </a:prstGeom>
        </p:spPr>
        <p:txBody>
          <a:bodyPr wrap="square">
            <a:spAutoFit/>
          </a:bodyPr>
          <a:lstStyle/>
          <a:p>
            <a:pPr algn="just"/>
            <a:r>
              <a:rPr lang="en-US" altLang="tr-TR" sz="2400" dirty="0" smtClean="0"/>
              <a:t>On </a:t>
            </a:r>
            <a:r>
              <a:rPr lang="en-US" altLang="tr-TR" sz="2400" dirty="0"/>
              <a:t>spur meshed with larger gear with gear ratio </a:t>
            </a:r>
            <a:endParaRPr lang="en-US" altLang="tr-TR" sz="2400" dirty="0" smtClean="0"/>
          </a:p>
          <a:p>
            <a:pPr algn="just"/>
            <a:r>
              <a:rPr lang="en-US" altLang="tr-TR" sz="2400" i="1" dirty="0" smtClean="0"/>
              <a:t>m</a:t>
            </a:r>
            <a:r>
              <a:rPr lang="en-US" altLang="tr-TR" sz="2400" i="1" baseline="-25000" dirty="0" smtClean="0"/>
              <a:t>G</a:t>
            </a:r>
            <a:r>
              <a:rPr lang="en-US" altLang="tr-TR" sz="2400" i="1" dirty="0" smtClean="0"/>
              <a:t> </a:t>
            </a:r>
            <a:r>
              <a:rPr lang="en-US" altLang="tr-TR" sz="2400" i="1" dirty="0"/>
              <a:t>= N</a:t>
            </a:r>
            <a:r>
              <a:rPr lang="en-US" altLang="tr-TR" sz="2400" i="1" baseline="-25000" dirty="0"/>
              <a:t>G</a:t>
            </a:r>
            <a:r>
              <a:rPr lang="en-US" altLang="tr-TR" sz="2400" i="1" dirty="0"/>
              <a:t>/N</a:t>
            </a:r>
            <a:r>
              <a:rPr lang="en-US" altLang="tr-TR" sz="2400" i="1" baseline="-25000" dirty="0"/>
              <a:t>P</a:t>
            </a:r>
            <a:r>
              <a:rPr lang="en-US" altLang="tr-TR" sz="2400" i="1" dirty="0"/>
              <a:t> = m, </a:t>
            </a:r>
            <a:r>
              <a:rPr lang="en-US" altLang="tr-TR" sz="2400" dirty="0"/>
              <a:t>the smallest number of teeth </a:t>
            </a:r>
            <a:r>
              <a:rPr lang="en-US" altLang="tr-TR" sz="2400" dirty="0" smtClean="0"/>
              <a:t>which will </a:t>
            </a:r>
            <a:r>
              <a:rPr lang="en-US" altLang="tr-TR" sz="2400" dirty="0"/>
              <a:t>not have interference </a:t>
            </a:r>
            <a:r>
              <a:rPr lang="en-US" altLang="tr-TR" sz="2400" dirty="0" smtClean="0"/>
              <a:t>is</a:t>
            </a:r>
          </a:p>
          <a:p>
            <a:endParaRPr lang="en-US" altLang="tr-TR" dirty="0"/>
          </a:p>
          <a:p>
            <a:endParaRPr lang="en-US" alt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42" y="1909584"/>
            <a:ext cx="7391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4196" y="3092100"/>
            <a:ext cx="8590813" cy="738664"/>
          </a:xfrm>
          <a:prstGeom prst="rect">
            <a:avLst/>
          </a:prstGeom>
          <a:noFill/>
        </p:spPr>
        <p:txBody>
          <a:bodyPr wrap="none" rtlCol="0">
            <a:spAutoFit/>
          </a:bodyPr>
          <a:lstStyle/>
          <a:p>
            <a:r>
              <a:rPr lang="en-US" altLang="tr-TR" sz="2400" dirty="0"/>
              <a:t>Largest gear with a specified pinion that is interference-free is</a:t>
            </a:r>
          </a:p>
          <a:p>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42" y="3885899"/>
            <a:ext cx="57245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32406" y="4785477"/>
            <a:ext cx="8154394" cy="400110"/>
          </a:xfrm>
          <a:prstGeom prst="rect">
            <a:avLst/>
          </a:prstGeom>
        </p:spPr>
        <p:txBody>
          <a:bodyPr wrap="square">
            <a:spAutoFit/>
          </a:bodyPr>
          <a:lstStyle/>
          <a:p>
            <a:pPr algn="just"/>
            <a:r>
              <a:rPr lang="en-US" altLang="tr-TR" sz="2000" dirty="0" smtClean="0"/>
              <a:t> </a:t>
            </a:r>
            <a:endParaRPr lang="en-US" altLang="tr-TR" sz="2000" dirty="0"/>
          </a:p>
        </p:txBody>
      </p:sp>
    </p:spTree>
    <p:extLst>
      <p:ext uri="{BB962C8B-B14F-4D97-AF65-F5344CB8AC3E}">
        <p14:creationId xmlns:p14="http://schemas.microsoft.com/office/powerpoint/2010/main" val="3953432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23</a:t>
            </a:fld>
            <a:endParaRPr lang="en-US"/>
          </a:p>
        </p:txBody>
      </p:sp>
      <p:sp>
        <p:nvSpPr>
          <p:cNvPr id="3" name="Rectangle 2"/>
          <p:cNvSpPr/>
          <p:nvPr/>
        </p:nvSpPr>
        <p:spPr>
          <a:xfrm>
            <a:off x="259506" y="455176"/>
            <a:ext cx="8399585" cy="1754326"/>
          </a:xfrm>
          <a:prstGeom prst="rect">
            <a:avLst/>
          </a:prstGeom>
        </p:spPr>
        <p:txBody>
          <a:bodyPr wrap="square">
            <a:spAutoFit/>
          </a:bodyPr>
          <a:lstStyle/>
          <a:p>
            <a:pPr algn="just"/>
            <a:r>
              <a:rPr lang="en-US" sz="2400" dirty="0"/>
              <a:t>The </a:t>
            </a:r>
            <a:r>
              <a:rPr lang="en-US" sz="2400" b="1" u="sng" dirty="0"/>
              <a:t>smallest</a:t>
            </a:r>
            <a:r>
              <a:rPr lang="en-US" sz="2400" dirty="0"/>
              <a:t> number of </a:t>
            </a:r>
            <a:r>
              <a:rPr lang="en-US" sz="2400" dirty="0" smtClean="0"/>
              <a:t>teeth </a:t>
            </a:r>
            <a:r>
              <a:rPr lang="en-US" sz="2400" dirty="0"/>
              <a:t>on a spur pinion and gear</a:t>
            </a:r>
            <a:r>
              <a:rPr lang="en-US" sz="2400" dirty="0" smtClean="0"/>
              <a:t>, </a:t>
            </a:r>
            <a:r>
              <a:rPr lang="en-US" sz="2400" dirty="0"/>
              <a:t>one-to-one gear </a:t>
            </a:r>
            <a:r>
              <a:rPr lang="en-US" sz="2400" dirty="0" smtClean="0"/>
              <a:t>ratio </a:t>
            </a:r>
            <a:r>
              <a:rPr lang="en-US" sz="2400" b="1" dirty="0" smtClean="0"/>
              <a:t>(</a:t>
            </a:r>
            <a:r>
              <a:rPr lang="en-US" altLang="tr-TR" sz="2400" b="1" dirty="0"/>
              <a:t>m</a:t>
            </a:r>
            <a:r>
              <a:rPr lang="en-US" altLang="tr-TR" sz="2400" b="1" baseline="-25000" dirty="0"/>
              <a:t>G</a:t>
            </a:r>
            <a:r>
              <a:rPr lang="en-US" altLang="tr-TR" sz="2400" b="1" dirty="0"/>
              <a:t> = N</a:t>
            </a:r>
            <a:r>
              <a:rPr lang="en-US" altLang="tr-TR" sz="2400" b="1" baseline="-25000" dirty="0"/>
              <a:t>G</a:t>
            </a:r>
            <a:r>
              <a:rPr lang="en-US" altLang="tr-TR" sz="2400" b="1" dirty="0"/>
              <a:t>/N</a:t>
            </a:r>
            <a:r>
              <a:rPr lang="en-US" altLang="tr-TR" sz="2400" b="1" baseline="-25000" dirty="0"/>
              <a:t>P</a:t>
            </a:r>
            <a:r>
              <a:rPr lang="en-US" altLang="tr-TR" sz="2400" b="1" dirty="0"/>
              <a:t> = </a:t>
            </a:r>
            <a:r>
              <a:rPr lang="en-US" altLang="tr-TR" sz="2400" b="1" dirty="0" smtClean="0"/>
              <a:t>m=1</a:t>
            </a:r>
            <a:r>
              <a:rPr lang="en-US" altLang="tr-TR" sz="2400" b="1" i="1" dirty="0" smtClean="0"/>
              <a:t>)</a:t>
            </a:r>
            <a:r>
              <a:rPr lang="en-US" sz="2400" b="1" dirty="0" smtClean="0"/>
              <a:t>,</a:t>
            </a:r>
            <a:r>
              <a:rPr lang="tr-TR" sz="2400" b="1" dirty="0" smtClean="0"/>
              <a:t> </a:t>
            </a:r>
            <a:r>
              <a:rPr lang="en-US" sz="2400" dirty="0" smtClean="0"/>
              <a:t>which </a:t>
            </a:r>
            <a:r>
              <a:rPr lang="en-US" sz="2400" dirty="0"/>
              <a:t>can exist without interference </a:t>
            </a:r>
            <a:r>
              <a:rPr lang="en-US" sz="2400" dirty="0" smtClean="0"/>
              <a:t>is;</a:t>
            </a:r>
            <a:endParaRPr lang="en-US" sz="2400" dirty="0" smtClean="0"/>
          </a:p>
          <a:p>
            <a:pPr algn="just"/>
            <a:endParaRPr lang="en-US" dirty="0"/>
          </a:p>
          <a:p>
            <a:pPr algn="just"/>
            <a:endParaRPr lang="tr-TR" dirty="0"/>
          </a:p>
        </p:txBody>
      </p:sp>
      <p:pic>
        <p:nvPicPr>
          <p:cNvPr id="4" name="Picture 3"/>
          <p:cNvPicPr>
            <a:picLocks noChangeAspect="1"/>
          </p:cNvPicPr>
          <p:nvPr/>
        </p:nvPicPr>
        <p:blipFill>
          <a:blip r:embed="rId2"/>
          <a:stretch>
            <a:fillRect/>
          </a:stretch>
        </p:blipFill>
        <p:spPr>
          <a:xfrm>
            <a:off x="533400" y="1612768"/>
            <a:ext cx="4648200" cy="909929"/>
          </a:xfrm>
          <a:prstGeom prst="rect">
            <a:avLst/>
          </a:prstGeom>
        </p:spPr>
      </p:pic>
      <p:pic>
        <p:nvPicPr>
          <p:cNvPr id="5" name="Picture 4"/>
          <p:cNvPicPr>
            <a:picLocks noChangeAspect="1"/>
          </p:cNvPicPr>
          <p:nvPr/>
        </p:nvPicPr>
        <p:blipFill>
          <a:blip r:embed="rId3"/>
          <a:stretch>
            <a:fillRect/>
          </a:stretch>
        </p:blipFill>
        <p:spPr>
          <a:xfrm>
            <a:off x="287216" y="4114800"/>
            <a:ext cx="8399584" cy="1543905"/>
          </a:xfrm>
          <a:prstGeom prst="rect">
            <a:avLst/>
          </a:prstGeom>
        </p:spPr>
      </p:pic>
      <p:pic>
        <p:nvPicPr>
          <p:cNvPr id="6" name="Picture 2" descr="Working at AMC - Gear Design"/>
          <p:cNvPicPr>
            <a:picLocks noChangeAspect="1" noChangeArrowheads="1"/>
          </p:cNvPicPr>
          <p:nvPr/>
        </p:nvPicPr>
        <p:blipFill rotWithShape="1">
          <a:blip r:embed="rId4">
            <a:extLst>
              <a:ext uri="{28A0092B-C50C-407E-A947-70E740481C1C}">
                <a14:useLocalDpi xmlns:a14="http://schemas.microsoft.com/office/drawing/2010/main" val="0"/>
              </a:ext>
            </a:extLst>
          </a:blip>
          <a:srcRect l="12000" b="14563"/>
          <a:stretch/>
        </p:blipFill>
        <p:spPr bwMode="auto">
          <a:xfrm>
            <a:off x="5181600" y="2286000"/>
            <a:ext cx="3352800" cy="113115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857500" y="2759325"/>
            <a:ext cx="3382107" cy="13554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81600" y="2976920"/>
            <a:ext cx="2438400" cy="1137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621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3"/>
            <a:ext cx="7497763" cy="461962"/>
          </a:xfrm>
        </p:spPr>
        <p:txBody>
          <a:bodyPr>
            <a:normAutofit fontScale="90000"/>
          </a:bodyPr>
          <a:lstStyle/>
          <a:p>
            <a:pPr eaLnBrk="1" fontAlgn="auto" hangingPunct="1">
              <a:spcAft>
                <a:spcPts val="0"/>
              </a:spcAft>
              <a:defRPr/>
            </a:pPr>
            <a:r>
              <a:rPr lang="en-US" dirty="0" smtClean="0"/>
              <a:t>Interference of Spur Gears</a:t>
            </a:r>
            <a:endParaRPr lang="en-US" dirty="0"/>
          </a:p>
        </p:txBody>
      </p:sp>
      <p:sp>
        <p:nvSpPr>
          <p:cNvPr id="30723" name="Content Placeholder 2"/>
          <p:cNvSpPr>
            <a:spLocks noGrp="1"/>
          </p:cNvSpPr>
          <p:nvPr>
            <p:ph idx="1"/>
          </p:nvPr>
        </p:nvSpPr>
        <p:spPr>
          <a:xfrm>
            <a:off x="381000" y="733425"/>
            <a:ext cx="8763000" cy="5819775"/>
          </a:xfrm>
        </p:spPr>
        <p:txBody>
          <a:bodyPr/>
          <a:lstStyle/>
          <a:p>
            <a:pPr eaLnBrk="1" hangingPunct="1"/>
            <a:endParaRPr lang="en-US" altLang="tr-TR" dirty="0" smtClean="0"/>
          </a:p>
          <a:p>
            <a:pPr marL="0" indent="0" eaLnBrk="1" hangingPunct="1">
              <a:buNone/>
            </a:pPr>
            <a:r>
              <a:rPr lang="tr-TR" altLang="tr-TR" dirty="0" smtClean="0"/>
              <a:t> </a:t>
            </a:r>
            <a:endParaRPr lang="en-US" altLang="tr-TR" dirty="0" smtClean="0"/>
          </a:p>
        </p:txBody>
      </p:sp>
      <p:sp>
        <p:nvSpPr>
          <p:cNvPr id="4" name="Footer Placeholder 3"/>
          <p:cNvSpPr>
            <a:spLocks noGrp="1"/>
          </p:cNvSpPr>
          <p:nvPr>
            <p:ph type="ftr" sz="quarter" idx="10"/>
          </p:nvPr>
        </p:nvSpPr>
        <p:spPr/>
        <p:txBody>
          <a:bodyPr/>
          <a:lstStyle/>
          <a:p>
            <a:pPr>
              <a:defRPr/>
            </a:pPr>
            <a:r>
              <a:rPr lang="en-US"/>
              <a:t>Shigley’s Mechanical Engineering Design</a:t>
            </a:r>
          </a:p>
        </p:txBody>
      </p:sp>
      <p:sp>
        <p:nvSpPr>
          <p:cNvPr id="7" name="Content Placeholder 6"/>
          <p:cNvSpPr>
            <a:spLocks noGrp="1"/>
          </p:cNvSpPr>
          <p:nvPr/>
        </p:nvSpPr>
        <p:spPr bwMode="auto">
          <a:xfrm>
            <a:off x="319881" y="768061"/>
            <a:ext cx="853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r>
              <a:rPr lang="en-US" altLang="tr-TR" dirty="0" smtClean="0"/>
              <a:t>For 20º pressure angle, the most useful values from </a:t>
            </a:r>
            <a:r>
              <a:rPr lang="en-US" altLang="tr-TR" dirty="0" err="1" smtClean="0"/>
              <a:t>Eqs</a:t>
            </a:r>
            <a:r>
              <a:rPr lang="en-US" altLang="tr-TR" dirty="0" smtClean="0"/>
              <a:t>. (13–11) and (13–12) are calculated and shown in the table below.</a:t>
            </a:r>
            <a:endParaRPr lang="tr-TR" altLang="tr-TR" dirty="0" smtClean="0"/>
          </a:p>
          <a:p>
            <a:pPr eaLnBrk="1" hangingPunct="1"/>
            <a:endParaRPr lang="en-US" altLang="tr-TR" dirty="0" smtClean="0"/>
          </a:p>
        </p:txBody>
      </p:sp>
      <p:pic>
        <p:nvPicPr>
          <p:cNvPr id="8" name="table"/>
          <p:cNvPicPr>
            <a:picLocks noChangeAspect="1"/>
          </p:cNvPicPr>
          <p:nvPr/>
        </p:nvPicPr>
        <p:blipFill rotWithShape="1">
          <a:blip r:embed="rId2"/>
          <a:srcRect b="5992"/>
          <a:stretch/>
        </p:blipFill>
        <p:spPr>
          <a:xfrm>
            <a:off x="1059660" y="1981200"/>
            <a:ext cx="7054841" cy="2666526"/>
          </a:xfrm>
          <a:prstGeom prst="rect">
            <a:avLst/>
          </a:prstGeom>
        </p:spPr>
      </p:pic>
    </p:spTree>
    <p:extLst>
      <p:ext uri="{BB962C8B-B14F-4D97-AF65-F5344CB8AC3E}">
        <p14:creationId xmlns:p14="http://schemas.microsoft.com/office/powerpoint/2010/main" val="3749163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Shigley’s Mechanical Engineering Design</a:t>
            </a:r>
          </a:p>
        </p:txBody>
      </p:sp>
      <p:graphicFrame>
        <p:nvGraphicFramePr>
          <p:cNvPr id="6" name="Table 5"/>
          <p:cNvGraphicFramePr>
            <a:graphicFrameLocks noGrp="1"/>
          </p:cNvGraphicFramePr>
          <p:nvPr>
            <p:extLst>
              <p:ext uri="{D42A27DB-BD31-4B8C-83A1-F6EECF244321}">
                <p14:modId xmlns:p14="http://schemas.microsoft.com/office/powerpoint/2010/main" val="3446004518"/>
              </p:ext>
            </p:extLst>
          </p:nvPr>
        </p:nvGraphicFramePr>
        <p:xfrm>
          <a:off x="914400" y="2286000"/>
          <a:ext cx="7391400" cy="1765783"/>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639802">
                <a:tc>
                  <a:txBody>
                    <a:bodyPr/>
                    <a:lstStyle/>
                    <a:p>
                      <a:pPr algn="ctr"/>
                      <a:r>
                        <a:rPr lang="en-US" sz="1800" i="0" dirty="0" smtClean="0"/>
                        <a:t>Minimum</a:t>
                      </a:r>
                      <a:r>
                        <a:rPr lang="en-US" sz="1800" i="0" baseline="0" dirty="0" smtClean="0"/>
                        <a:t> </a:t>
                      </a:r>
                      <a:r>
                        <a:rPr lang="en-US" sz="1800" i="1" dirty="0" smtClean="0"/>
                        <a:t>N</a:t>
                      </a:r>
                      <a:r>
                        <a:rPr lang="en-US" sz="1800" i="1" baseline="-25000" dirty="0" smtClean="0"/>
                        <a:t>P</a:t>
                      </a:r>
                      <a:endParaRPr lang="en-US" sz="1800" i="1" dirty="0"/>
                    </a:p>
                  </a:txBody>
                  <a:tcPr marT="45662" marB="45662"/>
                </a:tc>
                <a:tc>
                  <a:txBody>
                    <a:bodyPr/>
                    <a:lstStyle/>
                    <a:p>
                      <a:pPr algn="ctr"/>
                      <a:r>
                        <a:rPr lang="en-US" sz="1800" dirty="0" smtClean="0"/>
                        <a:t>Max </a:t>
                      </a:r>
                      <a:r>
                        <a:rPr lang="en-US" sz="1800" i="1" dirty="0" smtClean="0"/>
                        <a:t>N</a:t>
                      </a:r>
                      <a:r>
                        <a:rPr lang="en-US" sz="1800" i="1" baseline="-25000" dirty="0" smtClean="0"/>
                        <a:t>G</a:t>
                      </a:r>
                      <a:endParaRPr lang="en-US" sz="1800" dirty="0"/>
                    </a:p>
                  </a:txBody>
                  <a:tcPr marT="45662" marB="45662"/>
                </a:tc>
                <a:tc>
                  <a:txBody>
                    <a:bodyPr/>
                    <a:lstStyle/>
                    <a:p>
                      <a:pPr algn="ctr"/>
                      <a:r>
                        <a:rPr lang="en-US" sz="1800" dirty="0" smtClean="0"/>
                        <a:t>Integer</a:t>
                      </a:r>
                      <a:r>
                        <a:rPr lang="en-US" sz="1800" baseline="0" dirty="0" smtClean="0"/>
                        <a:t> Max </a:t>
                      </a:r>
                      <a:r>
                        <a:rPr lang="en-US" sz="1800" i="1" baseline="0" dirty="0" smtClean="0"/>
                        <a:t>N</a:t>
                      </a:r>
                      <a:r>
                        <a:rPr lang="en-US" sz="1800" i="1" baseline="-25000" dirty="0" smtClean="0"/>
                        <a:t>G</a:t>
                      </a:r>
                      <a:endParaRPr lang="en-US" sz="1800" dirty="0"/>
                    </a:p>
                  </a:txBody>
                  <a:tcPr marT="45662" marB="45662"/>
                </a:tc>
                <a:tc>
                  <a:txBody>
                    <a:bodyPr/>
                    <a:lstStyle/>
                    <a:p>
                      <a:pPr algn="ctr"/>
                      <a:r>
                        <a:rPr lang="en-US" sz="1800" dirty="0" smtClean="0"/>
                        <a:t>Max Gear Ratio</a:t>
                      </a:r>
                      <a:r>
                        <a:rPr lang="en-US" sz="1800" baseline="0" dirty="0" smtClean="0"/>
                        <a:t> </a:t>
                      </a:r>
                    </a:p>
                    <a:p>
                      <a:pPr algn="ctr"/>
                      <a:r>
                        <a:rPr lang="en-US" sz="1800" i="1" baseline="0" dirty="0" smtClean="0"/>
                        <a:t>m</a:t>
                      </a:r>
                      <a:r>
                        <a:rPr lang="en-US" sz="1800" i="1" baseline="-25000" dirty="0" smtClean="0"/>
                        <a:t>G</a:t>
                      </a:r>
                      <a:r>
                        <a:rPr lang="en-US" sz="1800" i="1" baseline="0" dirty="0" smtClean="0"/>
                        <a:t>= N</a:t>
                      </a:r>
                      <a:r>
                        <a:rPr lang="en-US" sz="1800" i="1" baseline="-25000" dirty="0" smtClean="0"/>
                        <a:t>G</a:t>
                      </a:r>
                      <a:r>
                        <a:rPr lang="en-US" sz="1800" i="1" baseline="0" dirty="0" smtClean="0"/>
                        <a:t>/N</a:t>
                      </a:r>
                      <a:r>
                        <a:rPr lang="en-US" sz="1800" i="1" baseline="-25000" dirty="0" smtClean="0"/>
                        <a:t>P</a:t>
                      </a:r>
                      <a:endParaRPr lang="en-US" sz="1800" i="1" baseline="-25000" dirty="0"/>
                    </a:p>
                  </a:txBody>
                  <a:tcPr marT="45662" marB="45662"/>
                </a:tc>
                <a:extLst>
                  <a:ext uri="{0D108BD9-81ED-4DB2-BD59-A6C34878D82A}">
                    <a16:rowId xmlns:a16="http://schemas.microsoft.com/office/drawing/2014/main" val="10000"/>
                  </a:ext>
                </a:extLst>
              </a:tr>
              <a:tr h="375166">
                <a:tc>
                  <a:txBody>
                    <a:bodyPr/>
                    <a:lstStyle/>
                    <a:p>
                      <a:pPr algn="ctr" fontAlgn="b"/>
                      <a:r>
                        <a:rPr lang="en-US" sz="2400" b="0" i="0" u="none" strike="noStrike" dirty="0">
                          <a:latin typeface="+mn-lt"/>
                        </a:rPr>
                        <a:t>9</a:t>
                      </a:r>
                    </a:p>
                  </a:txBody>
                  <a:tcPr marL="9525" marR="9525" marT="9513" marB="0" anchor="b"/>
                </a:tc>
                <a:tc>
                  <a:txBody>
                    <a:bodyPr/>
                    <a:lstStyle/>
                    <a:p>
                      <a:pPr algn="ctr" fontAlgn="b"/>
                      <a:r>
                        <a:rPr lang="en-US" sz="2400" b="0" i="0" u="none" strike="noStrike" dirty="0" smtClean="0">
                          <a:latin typeface="+mn-lt"/>
                        </a:rPr>
                        <a:t>13.33</a:t>
                      </a:r>
                      <a:endParaRPr lang="en-US" sz="2400" b="0" i="0" u="none" strike="noStrike" dirty="0">
                        <a:latin typeface="+mn-lt"/>
                      </a:endParaRPr>
                    </a:p>
                  </a:txBody>
                  <a:tcPr marL="9525" marR="9525" marT="9513" marB="0" anchor="b"/>
                </a:tc>
                <a:tc>
                  <a:txBody>
                    <a:bodyPr/>
                    <a:lstStyle/>
                    <a:p>
                      <a:pPr algn="ctr" fontAlgn="b"/>
                      <a:r>
                        <a:rPr lang="en-US" sz="2400" b="0" i="0" u="none" strike="noStrike">
                          <a:latin typeface="+mn-lt"/>
                        </a:rPr>
                        <a:t>13</a:t>
                      </a:r>
                    </a:p>
                  </a:txBody>
                  <a:tcPr marL="9525" marR="9525" marT="9513" marB="0" anchor="b"/>
                </a:tc>
                <a:tc>
                  <a:txBody>
                    <a:bodyPr/>
                    <a:lstStyle/>
                    <a:p>
                      <a:pPr algn="ctr" fontAlgn="b"/>
                      <a:r>
                        <a:rPr lang="en-US" sz="2400" b="0" i="0" u="none" strike="noStrike" dirty="0" smtClean="0">
                          <a:latin typeface="+mn-lt"/>
                        </a:rPr>
                        <a:t>1.44</a:t>
                      </a:r>
                      <a:endParaRPr lang="en-US" sz="2400" b="0" i="0" u="none" strike="noStrike" dirty="0">
                        <a:latin typeface="+mn-lt"/>
                      </a:endParaRPr>
                    </a:p>
                  </a:txBody>
                  <a:tcPr marL="9525" marR="9525" marT="9513" marB="0" anchor="b"/>
                </a:tc>
                <a:extLst>
                  <a:ext uri="{0D108BD9-81ED-4DB2-BD59-A6C34878D82A}">
                    <a16:rowId xmlns:a16="http://schemas.microsoft.com/office/drawing/2014/main" val="10001"/>
                  </a:ext>
                </a:extLst>
              </a:tr>
              <a:tr h="375166">
                <a:tc>
                  <a:txBody>
                    <a:bodyPr/>
                    <a:lstStyle/>
                    <a:p>
                      <a:pPr algn="ctr" fontAlgn="b"/>
                      <a:r>
                        <a:rPr lang="en-US" sz="2400" b="0" i="0" u="none" strike="noStrike">
                          <a:latin typeface="+mn-lt"/>
                        </a:rPr>
                        <a:t>10</a:t>
                      </a:r>
                    </a:p>
                  </a:txBody>
                  <a:tcPr marL="9525" marR="9525" marT="9513" marB="0" anchor="b"/>
                </a:tc>
                <a:tc>
                  <a:txBody>
                    <a:bodyPr/>
                    <a:lstStyle/>
                    <a:p>
                      <a:pPr algn="ctr" fontAlgn="b"/>
                      <a:r>
                        <a:rPr lang="en-US" sz="2400" b="0" i="0" u="none" strike="noStrike" dirty="0" smtClean="0">
                          <a:latin typeface="+mn-lt"/>
                        </a:rPr>
                        <a:t>32.39</a:t>
                      </a:r>
                      <a:endParaRPr lang="en-US" sz="2400" b="0" i="0" u="none" strike="noStrike" dirty="0">
                        <a:latin typeface="+mn-lt"/>
                      </a:endParaRPr>
                    </a:p>
                  </a:txBody>
                  <a:tcPr marL="9525" marR="9525" marT="9513" marB="0" anchor="b"/>
                </a:tc>
                <a:tc>
                  <a:txBody>
                    <a:bodyPr/>
                    <a:lstStyle/>
                    <a:p>
                      <a:pPr algn="ctr" fontAlgn="b"/>
                      <a:r>
                        <a:rPr lang="en-US" sz="2400" b="0" i="0" u="none" strike="noStrike" dirty="0">
                          <a:latin typeface="+mn-lt"/>
                        </a:rPr>
                        <a:t>32</a:t>
                      </a:r>
                    </a:p>
                  </a:txBody>
                  <a:tcPr marL="9525" marR="9525" marT="9513" marB="0" anchor="b"/>
                </a:tc>
                <a:tc>
                  <a:txBody>
                    <a:bodyPr/>
                    <a:lstStyle/>
                    <a:p>
                      <a:pPr algn="ctr" fontAlgn="b"/>
                      <a:r>
                        <a:rPr lang="en-US" sz="2400" b="0" i="0" u="none" strike="noStrike" dirty="0">
                          <a:latin typeface="+mn-lt"/>
                        </a:rPr>
                        <a:t>3.2</a:t>
                      </a:r>
                    </a:p>
                  </a:txBody>
                  <a:tcPr marL="9525" marR="9525" marT="9513" marB="0" anchor="b"/>
                </a:tc>
                <a:extLst>
                  <a:ext uri="{0D108BD9-81ED-4DB2-BD59-A6C34878D82A}">
                    <a16:rowId xmlns:a16="http://schemas.microsoft.com/office/drawing/2014/main" val="10002"/>
                  </a:ext>
                </a:extLst>
              </a:tr>
              <a:tr h="375166">
                <a:tc>
                  <a:txBody>
                    <a:bodyPr/>
                    <a:lstStyle/>
                    <a:p>
                      <a:pPr algn="ctr" fontAlgn="b"/>
                      <a:r>
                        <a:rPr lang="en-US" sz="2400" b="0" i="0" u="none" strike="noStrike">
                          <a:latin typeface="+mn-lt"/>
                        </a:rPr>
                        <a:t>11</a:t>
                      </a:r>
                    </a:p>
                  </a:txBody>
                  <a:tcPr marL="9525" marR="9525" marT="9513" marB="0" anchor="b"/>
                </a:tc>
                <a:tc>
                  <a:txBody>
                    <a:bodyPr/>
                    <a:lstStyle/>
                    <a:p>
                      <a:pPr algn="ctr" fontAlgn="b"/>
                      <a:r>
                        <a:rPr lang="en-US" sz="2400" b="0" i="0" u="none" strike="noStrike" dirty="0" smtClean="0">
                          <a:latin typeface="+mn-lt"/>
                        </a:rPr>
                        <a:t>249.23</a:t>
                      </a:r>
                      <a:endParaRPr lang="en-US" sz="2400" b="0" i="0" u="none" strike="noStrike" dirty="0">
                        <a:latin typeface="+mn-lt"/>
                      </a:endParaRPr>
                    </a:p>
                  </a:txBody>
                  <a:tcPr marL="9525" marR="9525" marT="9513" marB="0" anchor="b"/>
                </a:tc>
                <a:tc>
                  <a:txBody>
                    <a:bodyPr/>
                    <a:lstStyle/>
                    <a:p>
                      <a:pPr algn="ctr" fontAlgn="b"/>
                      <a:r>
                        <a:rPr lang="en-US" sz="2400" b="0" i="0" u="none" strike="noStrike" dirty="0">
                          <a:latin typeface="+mn-lt"/>
                        </a:rPr>
                        <a:t>249</a:t>
                      </a:r>
                    </a:p>
                  </a:txBody>
                  <a:tcPr marL="9525" marR="9525" marT="9513" marB="0" anchor="b"/>
                </a:tc>
                <a:tc>
                  <a:txBody>
                    <a:bodyPr/>
                    <a:lstStyle/>
                    <a:p>
                      <a:pPr algn="ctr" fontAlgn="b"/>
                      <a:r>
                        <a:rPr lang="en-US" sz="2400" b="0" i="0" u="none" strike="noStrike" dirty="0" smtClean="0">
                          <a:latin typeface="+mn-lt"/>
                        </a:rPr>
                        <a:t>22.64</a:t>
                      </a:r>
                      <a:endParaRPr lang="en-US" sz="2400" b="0" i="0" u="none" strike="noStrike" dirty="0">
                        <a:latin typeface="+mn-lt"/>
                      </a:endParaRPr>
                    </a:p>
                  </a:txBody>
                  <a:tcPr marL="9525" marR="9525" marT="9513" marB="0" anchor="b"/>
                </a:tc>
                <a:extLst>
                  <a:ext uri="{0D108BD9-81ED-4DB2-BD59-A6C34878D82A}">
                    <a16:rowId xmlns:a16="http://schemas.microsoft.com/office/drawing/2014/main" val="10003"/>
                  </a:ext>
                </a:extLst>
              </a:tr>
            </a:tbl>
          </a:graphicData>
        </a:graphic>
      </p:graphicFrame>
      <p:sp>
        <p:nvSpPr>
          <p:cNvPr id="32799" name="Content Placeholder 6"/>
          <p:cNvSpPr>
            <a:spLocks noGrp="1"/>
          </p:cNvSpPr>
          <p:nvPr>
            <p:ph idx="1"/>
          </p:nvPr>
        </p:nvSpPr>
        <p:spPr>
          <a:xfrm>
            <a:off x="457200" y="762000"/>
            <a:ext cx="8534400" cy="1295400"/>
          </a:xfrm>
        </p:spPr>
        <p:txBody>
          <a:bodyPr>
            <a:normAutofit fontScale="92500"/>
          </a:bodyPr>
          <a:lstStyle/>
          <a:p>
            <a:r>
              <a:rPr lang="en-US" altLang="tr-TR" sz="2400" dirty="0" smtClean="0"/>
              <a:t>Increasing the pressure angle to 25º allows smaller numbers of </a:t>
            </a:r>
            <a:r>
              <a:rPr lang="en-US" altLang="tr-TR" sz="2400" dirty="0" smtClean="0"/>
              <a:t>teeth (note that the larger </a:t>
            </a:r>
            <a:r>
              <a:rPr lang="en-US" altLang="tr-TR" sz="2400" dirty="0"/>
              <a:t>pressure angle </a:t>
            </a:r>
            <a:r>
              <a:rPr lang="en-US" altLang="tr-TR" sz="2400" dirty="0" smtClean="0"/>
              <a:t>increases the </a:t>
            </a:r>
            <a:r>
              <a:rPr lang="en-US" altLang="tr-TR" sz="2400" dirty="0"/>
              <a:t>radial force for the same amount of transmitted </a:t>
            </a:r>
            <a:r>
              <a:rPr lang="en-US" altLang="tr-TR" sz="2400" dirty="0" smtClean="0"/>
              <a:t>force).</a:t>
            </a:r>
          </a:p>
          <a:p>
            <a:endParaRPr lang="en-US" altLang="tr-TR" sz="2400" dirty="0"/>
          </a:p>
          <a:p>
            <a:endParaRPr lang="en-US" altLang="tr-TR" sz="2400" dirty="0" smtClean="0"/>
          </a:p>
        </p:txBody>
      </p:sp>
    </p:spTree>
    <p:extLst>
      <p:ext uri="{BB962C8B-B14F-4D97-AF65-F5344CB8AC3E}">
        <p14:creationId xmlns:p14="http://schemas.microsoft.com/office/powerpoint/2010/main" val="2909408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26</a:t>
            </a:fld>
            <a:endParaRPr lang="en-US"/>
          </a:p>
        </p:txBody>
      </p:sp>
      <p:sp>
        <p:nvSpPr>
          <p:cNvPr id="3" name="Rectangle 2"/>
          <p:cNvSpPr/>
          <p:nvPr/>
        </p:nvSpPr>
        <p:spPr>
          <a:xfrm>
            <a:off x="152400" y="54288"/>
            <a:ext cx="3767378" cy="461665"/>
          </a:xfrm>
          <a:prstGeom prst="rect">
            <a:avLst/>
          </a:prstGeom>
        </p:spPr>
        <p:txBody>
          <a:bodyPr wrap="none">
            <a:spAutoFit/>
          </a:bodyPr>
          <a:lstStyle/>
          <a:p>
            <a:r>
              <a:rPr lang="tr-TR" sz="2400" dirty="0">
                <a:latin typeface="+mj-lt"/>
              </a:rPr>
              <a:t>13–9 </a:t>
            </a:r>
            <a:r>
              <a:rPr lang="tr-TR" sz="2400" b="1" dirty="0">
                <a:latin typeface="+mj-lt"/>
              </a:rPr>
              <a:t>Straight Bevel Gears</a:t>
            </a:r>
            <a:endParaRPr lang="tr-TR" sz="2400" dirty="0">
              <a:latin typeface="+mj-lt"/>
            </a:endParaRPr>
          </a:p>
        </p:txBody>
      </p:sp>
      <p:pic>
        <p:nvPicPr>
          <p:cNvPr id="4" name="Picture 3"/>
          <p:cNvPicPr>
            <a:picLocks noChangeAspect="1"/>
          </p:cNvPicPr>
          <p:nvPr/>
        </p:nvPicPr>
        <p:blipFill>
          <a:blip r:embed="rId2"/>
          <a:stretch>
            <a:fillRect/>
          </a:stretch>
        </p:blipFill>
        <p:spPr>
          <a:xfrm>
            <a:off x="32238" y="765969"/>
            <a:ext cx="6346876" cy="6092031"/>
          </a:xfrm>
          <a:prstGeom prst="rect">
            <a:avLst/>
          </a:prstGeom>
        </p:spPr>
      </p:pic>
    </p:spTree>
    <p:extLst>
      <p:ext uri="{BB962C8B-B14F-4D97-AF65-F5344CB8AC3E}">
        <p14:creationId xmlns:p14="http://schemas.microsoft.com/office/powerpoint/2010/main" val="2083200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27</a:t>
            </a:fld>
            <a:endParaRPr lang="en-US"/>
          </a:p>
        </p:txBody>
      </p:sp>
      <p:sp>
        <p:nvSpPr>
          <p:cNvPr id="3" name="Rectangle 2"/>
          <p:cNvSpPr/>
          <p:nvPr/>
        </p:nvSpPr>
        <p:spPr>
          <a:xfrm>
            <a:off x="533400" y="304800"/>
            <a:ext cx="8382000" cy="1200329"/>
          </a:xfrm>
          <a:prstGeom prst="rect">
            <a:avLst/>
          </a:prstGeom>
        </p:spPr>
        <p:txBody>
          <a:bodyPr wrap="square">
            <a:spAutoFit/>
          </a:bodyPr>
          <a:lstStyle/>
          <a:p>
            <a:pPr algn="just"/>
            <a:r>
              <a:rPr lang="en-US" dirty="0">
                <a:latin typeface="+mj-lt"/>
              </a:rPr>
              <a:t>When gears are used to transmit motion between intersecting shafts, some form of </a:t>
            </a:r>
            <a:r>
              <a:rPr lang="en-US" dirty="0" smtClean="0">
                <a:latin typeface="+mj-lt"/>
              </a:rPr>
              <a:t>bevel</a:t>
            </a:r>
            <a:r>
              <a:rPr lang="tr-TR" dirty="0" smtClean="0">
                <a:latin typeface="+mj-lt"/>
              </a:rPr>
              <a:t> </a:t>
            </a:r>
            <a:r>
              <a:rPr lang="en-US" dirty="0" smtClean="0">
                <a:latin typeface="+mj-lt"/>
              </a:rPr>
              <a:t>gear </a:t>
            </a:r>
            <a:r>
              <a:rPr lang="en-US" dirty="0">
                <a:latin typeface="+mj-lt"/>
              </a:rPr>
              <a:t>is required. A bevel </a:t>
            </a:r>
            <a:r>
              <a:rPr lang="en-US" dirty="0" err="1">
                <a:latin typeface="+mj-lt"/>
              </a:rPr>
              <a:t>gearset</a:t>
            </a:r>
            <a:r>
              <a:rPr lang="en-US" dirty="0">
                <a:latin typeface="+mj-lt"/>
              </a:rPr>
              <a:t> is shown in Fig. 13–20. Although bevel gears are </a:t>
            </a:r>
            <a:r>
              <a:rPr lang="en-US" dirty="0" smtClean="0">
                <a:latin typeface="+mj-lt"/>
              </a:rPr>
              <a:t>usually</a:t>
            </a:r>
            <a:r>
              <a:rPr lang="tr-TR" dirty="0" smtClean="0">
                <a:latin typeface="+mj-lt"/>
              </a:rPr>
              <a:t> </a:t>
            </a:r>
            <a:r>
              <a:rPr lang="en-US" dirty="0" smtClean="0">
                <a:latin typeface="+mj-lt"/>
              </a:rPr>
              <a:t>made </a:t>
            </a:r>
            <a:r>
              <a:rPr lang="en-US" dirty="0">
                <a:latin typeface="+mj-lt"/>
              </a:rPr>
              <a:t>for a shaft angle of 90°, they may be produced for almost any angle. The </a:t>
            </a:r>
            <a:r>
              <a:rPr lang="en-US" dirty="0" smtClean="0">
                <a:latin typeface="+mj-lt"/>
              </a:rPr>
              <a:t>teeth</a:t>
            </a:r>
            <a:r>
              <a:rPr lang="tr-TR" dirty="0" smtClean="0">
                <a:latin typeface="+mj-lt"/>
              </a:rPr>
              <a:t> </a:t>
            </a:r>
            <a:r>
              <a:rPr lang="en-US" dirty="0" smtClean="0">
                <a:latin typeface="+mj-lt"/>
              </a:rPr>
              <a:t>may </a:t>
            </a:r>
            <a:r>
              <a:rPr lang="en-US" dirty="0">
                <a:latin typeface="+mj-lt"/>
              </a:rPr>
              <a:t>be cast, milled, or generated.</a:t>
            </a:r>
            <a:endParaRPr lang="tr-TR" dirty="0">
              <a:latin typeface="+mj-lt"/>
            </a:endParaRPr>
          </a:p>
        </p:txBody>
      </p:sp>
      <p:sp>
        <p:nvSpPr>
          <p:cNvPr id="4" name="Rectangle 3"/>
          <p:cNvSpPr/>
          <p:nvPr/>
        </p:nvSpPr>
        <p:spPr>
          <a:xfrm>
            <a:off x="533400" y="1521558"/>
            <a:ext cx="8382000" cy="1477328"/>
          </a:xfrm>
          <a:prstGeom prst="rect">
            <a:avLst/>
          </a:prstGeom>
        </p:spPr>
        <p:txBody>
          <a:bodyPr wrap="square">
            <a:spAutoFit/>
          </a:bodyPr>
          <a:lstStyle/>
          <a:p>
            <a:pPr algn="just"/>
            <a:r>
              <a:rPr lang="tr-TR" dirty="0">
                <a:latin typeface="+mj-lt"/>
              </a:rPr>
              <a:t>The pitch of </a:t>
            </a:r>
            <a:r>
              <a:rPr lang="tr-TR" dirty="0" smtClean="0">
                <a:latin typeface="+mj-lt"/>
              </a:rPr>
              <a:t>bevel </a:t>
            </a:r>
            <a:r>
              <a:rPr lang="en-US" dirty="0" smtClean="0">
                <a:latin typeface="+mj-lt"/>
              </a:rPr>
              <a:t>gears </a:t>
            </a:r>
            <a:r>
              <a:rPr lang="en-US" dirty="0">
                <a:latin typeface="+mj-lt"/>
              </a:rPr>
              <a:t>is measured at the large end of the tooth, and both the circular pitch and </a:t>
            </a:r>
            <a:r>
              <a:rPr lang="en-US" dirty="0" smtClean="0">
                <a:latin typeface="+mj-lt"/>
              </a:rPr>
              <a:t>the</a:t>
            </a:r>
            <a:r>
              <a:rPr lang="tr-TR" dirty="0" smtClean="0">
                <a:latin typeface="+mj-lt"/>
              </a:rPr>
              <a:t> </a:t>
            </a:r>
            <a:r>
              <a:rPr lang="en-US" dirty="0" smtClean="0">
                <a:latin typeface="+mj-lt"/>
              </a:rPr>
              <a:t>pitch </a:t>
            </a:r>
            <a:r>
              <a:rPr lang="en-US" dirty="0">
                <a:latin typeface="+mj-lt"/>
              </a:rPr>
              <a:t>diameter are calculated in the same manner as for spur gears. It should be </a:t>
            </a:r>
            <a:r>
              <a:rPr lang="en-US" dirty="0" smtClean="0">
                <a:latin typeface="+mj-lt"/>
              </a:rPr>
              <a:t>noted</a:t>
            </a:r>
            <a:r>
              <a:rPr lang="tr-TR" dirty="0" smtClean="0">
                <a:latin typeface="+mj-lt"/>
              </a:rPr>
              <a:t> </a:t>
            </a:r>
            <a:r>
              <a:rPr lang="en-US" dirty="0" smtClean="0">
                <a:latin typeface="+mj-lt"/>
              </a:rPr>
              <a:t>that </a:t>
            </a:r>
            <a:r>
              <a:rPr lang="en-US" dirty="0">
                <a:latin typeface="+mj-lt"/>
              </a:rPr>
              <a:t>the clearance is uniform. The pitch angles are defined by the pitch cones </a:t>
            </a:r>
            <a:r>
              <a:rPr lang="en-US" dirty="0" smtClean="0">
                <a:latin typeface="+mj-lt"/>
              </a:rPr>
              <a:t>meeting</a:t>
            </a:r>
            <a:r>
              <a:rPr lang="tr-TR" dirty="0" smtClean="0">
                <a:latin typeface="+mj-lt"/>
              </a:rPr>
              <a:t> </a:t>
            </a:r>
            <a:r>
              <a:rPr lang="en-US" dirty="0" smtClean="0">
                <a:latin typeface="+mj-lt"/>
              </a:rPr>
              <a:t>at </a:t>
            </a:r>
            <a:r>
              <a:rPr lang="en-US" dirty="0">
                <a:latin typeface="+mj-lt"/>
              </a:rPr>
              <a:t>the apex, as shown in the figure. They are related to the tooth numbers as follows:</a:t>
            </a:r>
            <a:endParaRPr lang="tr-TR" dirty="0">
              <a:latin typeface="+mj-lt"/>
            </a:endParaRPr>
          </a:p>
        </p:txBody>
      </p:sp>
      <p:pic>
        <p:nvPicPr>
          <p:cNvPr id="5" name="Picture 4"/>
          <p:cNvPicPr>
            <a:picLocks noChangeAspect="1"/>
          </p:cNvPicPr>
          <p:nvPr/>
        </p:nvPicPr>
        <p:blipFill>
          <a:blip r:embed="rId2"/>
          <a:stretch>
            <a:fillRect/>
          </a:stretch>
        </p:blipFill>
        <p:spPr>
          <a:xfrm>
            <a:off x="1828800" y="2895600"/>
            <a:ext cx="3733800" cy="932362"/>
          </a:xfrm>
          <a:prstGeom prst="rect">
            <a:avLst/>
          </a:prstGeom>
        </p:spPr>
      </p:pic>
      <p:sp>
        <p:nvSpPr>
          <p:cNvPr id="6" name="Rectangle 5"/>
          <p:cNvSpPr/>
          <p:nvPr/>
        </p:nvSpPr>
        <p:spPr>
          <a:xfrm>
            <a:off x="507023" y="3772763"/>
            <a:ext cx="8382000" cy="1200329"/>
          </a:xfrm>
          <a:prstGeom prst="rect">
            <a:avLst/>
          </a:prstGeom>
        </p:spPr>
        <p:txBody>
          <a:bodyPr wrap="square">
            <a:spAutoFit/>
          </a:bodyPr>
          <a:lstStyle/>
          <a:p>
            <a:pPr algn="just"/>
            <a:r>
              <a:rPr lang="en-US" dirty="0">
                <a:latin typeface="+mj-lt"/>
              </a:rPr>
              <a:t>Figure 13–20 shows that the shape of the teeth, when projected on the back cone,</a:t>
            </a:r>
          </a:p>
          <a:p>
            <a:pPr algn="just"/>
            <a:r>
              <a:rPr lang="en-US" dirty="0">
                <a:latin typeface="+mj-lt"/>
              </a:rPr>
              <a:t>is the same as in a spur gear having a radius equal to the back-cone distance </a:t>
            </a:r>
            <a:r>
              <a:rPr lang="en-US" i="1" dirty="0" smtClean="0">
                <a:latin typeface="+mj-lt"/>
              </a:rPr>
              <a:t>r</a:t>
            </a:r>
            <a:r>
              <a:rPr lang="tr-TR" i="1" baseline="-25000" dirty="0" smtClean="0">
                <a:latin typeface="+mj-lt"/>
              </a:rPr>
              <a:t>b</a:t>
            </a:r>
            <a:r>
              <a:rPr lang="en-US" dirty="0" smtClean="0">
                <a:latin typeface="+mj-lt"/>
              </a:rPr>
              <a:t>. This</a:t>
            </a:r>
            <a:r>
              <a:rPr lang="tr-TR" dirty="0" smtClean="0">
                <a:latin typeface="+mj-lt"/>
              </a:rPr>
              <a:t> </a:t>
            </a:r>
            <a:r>
              <a:rPr lang="en-US" dirty="0" smtClean="0">
                <a:latin typeface="+mj-lt"/>
              </a:rPr>
              <a:t>is </a:t>
            </a:r>
            <a:r>
              <a:rPr lang="en-US" dirty="0">
                <a:latin typeface="+mj-lt"/>
              </a:rPr>
              <a:t>called </a:t>
            </a:r>
            <a:r>
              <a:rPr lang="en-US" dirty="0" err="1">
                <a:latin typeface="+mj-lt"/>
              </a:rPr>
              <a:t>Tredgold’s</a:t>
            </a:r>
            <a:r>
              <a:rPr lang="en-US" dirty="0">
                <a:latin typeface="+mj-lt"/>
              </a:rPr>
              <a:t> approximation. The number of teeth in this imaginary gear is</a:t>
            </a:r>
            <a:endParaRPr lang="tr-TR" dirty="0">
              <a:latin typeface="+mj-lt"/>
            </a:endParaRPr>
          </a:p>
        </p:txBody>
      </p:sp>
      <p:pic>
        <p:nvPicPr>
          <p:cNvPr id="7" name="Picture 6"/>
          <p:cNvPicPr>
            <a:picLocks noChangeAspect="1"/>
          </p:cNvPicPr>
          <p:nvPr/>
        </p:nvPicPr>
        <p:blipFill>
          <a:blip r:embed="rId3"/>
          <a:stretch>
            <a:fillRect/>
          </a:stretch>
        </p:blipFill>
        <p:spPr>
          <a:xfrm>
            <a:off x="2514600" y="4820527"/>
            <a:ext cx="1676400" cy="762954"/>
          </a:xfrm>
          <a:prstGeom prst="rect">
            <a:avLst/>
          </a:prstGeom>
        </p:spPr>
      </p:pic>
      <p:sp>
        <p:nvSpPr>
          <p:cNvPr id="8" name="Rectangle 7"/>
          <p:cNvSpPr/>
          <p:nvPr/>
        </p:nvSpPr>
        <p:spPr>
          <a:xfrm>
            <a:off x="533400" y="5525869"/>
            <a:ext cx="8229600" cy="646331"/>
          </a:xfrm>
          <a:prstGeom prst="rect">
            <a:avLst/>
          </a:prstGeom>
        </p:spPr>
        <p:txBody>
          <a:bodyPr wrap="square">
            <a:spAutoFit/>
          </a:bodyPr>
          <a:lstStyle/>
          <a:p>
            <a:pPr algn="just"/>
            <a:r>
              <a:rPr lang="en-US" dirty="0">
                <a:latin typeface="+mj-lt"/>
              </a:rPr>
              <a:t>where </a:t>
            </a:r>
            <a:r>
              <a:rPr lang="en-US" i="1" dirty="0" smtClean="0">
                <a:latin typeface="+mj-lt"/>
              </a:rPr>
              <a:t>N</a:t>
            </a:r>
            <a:r>
              <a:rPr lang="tr-TR" i="1" dirty="0" smtClean="0">
                <a:latin typeface="+mj-lt"/>
              </a:rPr>
              <a:t>’</a:t>
            </a:r>
            <a:r>
              <a:rPr lang="en-US" dirty="0" smtClean="0">
                <a:latin typeface="+mj-lt"/>
              </a:rPr>
              <a:t> </a:t>
            </a:r>
            <a:r>
              <a:rPr lang="en-US" dirty="0">
                <a:latin typeface="+mj-lt"/>
              </a:rPr>
              <a:t>is the </a:t>
            </a:r>
            <a:r>
              <a:rPr lang="en-US" i="1" dirty="0">
                <a:latin typeface="+mj-lt"/>
              </a:rPr>
              <a:t>virtual number of teeth </a:t>
            </a:r>
            <a:r>
              <a:rPr lang="en-US" dirty="0">
                <a:latin typeface="+mj-lt"/>
              </a:rPr>
              <a:t>and </a:t>
            </a:r>
            <a:r>
              <a:rPr lang="en-US" i="1" dirty="0">
                <a:latin typeface="+mj-lt"/>
              </a:rPr>
              <a:t>p </a:t>
            </a:r>
            <a:r>
              <a:rPr lang="en-US" dirty="0">
                <a:latin typeface="+mj-lt"/>
              </a:rPr>
              <a:t>is the circular pitch measured at </a:t>
            </a:r>
            <a:r>
              <a:rPr lang="en-US" dirty="0" smtClean="0">
                <a:latin typeface="+mj-lt"/>
              </a:rPr>
              <a:t>the</a:t>
            </a:r>
            <a:r>
              <a:rPr lang="tr-TR" dirty="0" smtClean="0">
                <a:latin typeface="+mj-lt"/>
              </a:rPr>
              <a:t> </a:t>
            </a:r>
            <a:r>
              <a:rPr lang="en-US" dirty="0" smtClean="0">
                <a:latin typeface="+mj-lt"/>
              </a:rPr>
              <a:t>large </a:t>
            </a:r>
            <a:r>
              <a:rPr lang="en-US" dirty="0">
                <a:latin typeface="+mj-lt"/>
              </a:rPr>
              <a:t>end of the teeth.</a:t>
            </a:r>
            <a:endParaRPr lang="tr-TR" dirty="0">
              <a:latin typeface="+mj-lt"/>
            </a:endParaRPr>
          </a:p>
        </p:txBody>
      </p:sp>
    </p:spTree>
    <p:extLst>
      <p:ext uri="{BB962C8B-B14F-4D97-AF65-F5344CB8AC3E}">
        <p14:creationId xmlns:p14="http://schemas.microsoft.com/office/powerpoint/2010/main" val="4195758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28</a:t>
            </a:fld>
            <a:endParaRPr lang="en-US"/>
          </a:p>
        </p:txBody>
      </p:sp>
      <p:sp>
        <p:nvSpPr>
          <p:cNvPr id="3" name="Rectangle 2"/>
          <p:cNvSpPr/>
          <p:nvPr/>
        </p:nvSpPr>
        <p:spPr>
          <a:xfrm>
            <a:off x="228600" y="304800"/>
            <a:ext cx="4091185" cy="461665"/>
          </a:xfrm>
          <a:prstGeom prst="rect">
            <a:avLst/>
          </a:prstGeom>
        </p:spPr>
        <p:txBody>
          <a:bodyPr wrap="none">
            <a:spAutoFit/>
          </a:bodyPr>
          <a:lstStyle/>
          <a:p>
            <a:r>
              <a:rPr lang="tr-TR" sz="2400" dirty="0">
                <a:latin typeface="+mj-lt"/>
              </a:rPr>
              <a:t>13–10 </a:t>
            </a:r>
            <a:r>
              <a:rPr lang="tr-TR" sz="2400" b="1" dirty="0">
                <a:latin typeface="+mj-lt"/>
              </a:rPr>
              <a:t>Parallel Helical Gears</a:t>
            </a:r>
            <a:endParaRPr lang="tr-TR" sz="2400" dirty="0">
              <a:latin typeface="+mj-lt"/>
            </a:endParaRPr>
          </a:p>
        </p:txBody>
      </p:sp>
      <p:sp>
        <p:nvSpPr>
          <p:cNvPr id="4" name="Rectangle 3"/>
          <p:cNvSpPr/>
          <p:nvPr/>
        </p:nvSpPr>
        <p:spPr>
          <a:xfrm>
            <a:off x="152400" y="878681"/>
            <a:ext cx="8610600" cy="2031325"/>
          </a:xfrm>
          <a:prstGeom prst="rect">
            <a:avLst/>
          </a:prstGeom>
        </p:spPr>
        <p:txBody>
          <a:bodyPr wrap="square">
            <a:spAutoFit/>
          </a:bodyPr>
          <a:lstStyle/>
          <a:p>
            <a:pPr algn="just"/>
            <a:r>
              <a:rPr lang="en-US" dirty="0">
                <a:latin typeface="+mj-lt"/>
              </a:rPr>
              <a:t>Helical gears, used to transmit motion between parallel </a:t>
            </a:r>
            <a:r>
              <a:rPr lang="en-US" dirty="0" smtClean="0">
                <a:latin typeface="+mj-lt"/>
              </a:rPr>
              <a:t>shafts. The </a:t>
            </a:r>
            <a:r>
              <a:rPr lang="en-US" dirty="0">
                <a:latin typeface="+mj-lt"/>
              </a:rPr>
              <a:t>helix angle is the same on each gear, but one gear must have a right-hand helix </a:t>
            </a:r>
            <a:r>
              <a:rPr lang="en-US" dirty="0" smtClean="0">
                <a:latin typeface="+mj-lt"/>
              </a:rPr>
              <a:t>and the </a:t>
            </a:r>
            <a:r>
              <a:rPr lang="en-US" dirty="0">
                <a:latin typeface="+mj-lt"/>
              </a:rPr>
              <a:t>other a left-hand helix. The shape of the tooth is an involute </a:t>
            </a:r>
            <a:r>
              <a:rPr lang="en-US" dirty="0" smtClean="0">
                <a:latin typeface="+mj-lt"/>
              </a:rPr>
              <a:t>helicoid. </a:t>
            </a:r>
            <a:r>
              <a:rPr lang="en-US" dirty="0">
                <a:latin typeface="+mj-lt"/>
              </a:rPr>
              <a:t>If a piece of paper cut in the shape of a parallelogram is wrapped </a:t>
            </a:r>
            <a:r>
              <a:rPr lang="en-US" dirty="0" smtClean="0">
                <a:latin typeface="+mj-lt"/>
              </a:rPr>
              <a:t>around a </a:t>
            </a:r>
            <a:r>
              <a:rPr lang="en-US" dirty="0">
                <a:latin typeface="+mj-lt"/>
              </a:rPr>
              <a:t>cylinder, the angular edge of the paper becomes a helix. If we unwind this paper, </a:t>
            </a:r>
            <a:r>
              <a:rPr lang="en-US" dirty="0" smtClean="0">
                <a:latin typeface="+mj-lt"/>
              </a:rPr>
              <a:t>each point </a:t>
            </a:r>
            <a:r>
              <a:rPr lang="en-US" dirty="0">
                <a:latin typeface="+mj-lt"/>
              </a:rPr>
              <a:t>on the angular edge generates an involute curve. This surface obtained when </a:t>
            </a:r>
            <a:r>
              <a:rPr lang="en-US" dirty="0" smtClean="0">
                <a:latin typeface="+mj-lt"/>
              </a:rPr>
              <a:t>every point </a:t>
            </a:r>
            <a:r>
              <a:rPr lang="en-US" dirty="0">
                <a:latin typeface="+mj-lt"/>
              </a:rPr>
              <a:t>on the edge generates an involute is called an </a:t>
            </a:r>
            <a:r>
              <a:rPr lang="en-US" i="1" dirty="0">
                <a:latin typeface="+mj-lt"/>
              </a:rPr>
              <a:t>involute helicoid.</a:t>
            </a:r>
            <a:endParaRPr lang="en-US" dirty="0">
              <a:latin typeface="+mj-lt"/>
            </a:endParaRPr>
          </a:p>
        </p:txBody>
      </p:sp>
      <p:pic>
        <p:nvPicPr>
          <p:cNvPr id="5" name="Picture 4"/>
          <p:cNvPicPr>
            <a:picLocks noChangeAspect="1"/>
          </p:cNvPicPr>
          <p:nvPr/>
        </p:nvPicPr>
        <p:blipFill rotWithShape="1">
          <a:blip r:embed="rId2"/>
          <a:srcRect l="2693" r="3903"/>
          <a:stretch/>
        </p:blipFill>
        <p:spPr>
          <a:xfrm>
            <a:off x="3768435" y="2896010"/>
            <a:ext cx="5370023" cy="3429000"/>
          </a:xfrm>
          <a:prstGeom prst="rect">
            <a:avLst/>
          </a:prstGeom>
        </p:spPr>
      </p:pic>
      <p:pic>
        <p:nvPicPr>
          <p:cNvPr id="6" name="Picture 5" descr="bud29281_1302"/>
          <p:cNvPicPr>
            <a:picLocks noChangeAspect="1" noChangeArrowheads="1"/>
          </p:cNvPicPr>
          <p:nvPr/>
        </p:nvPicPr>
        <p:blipFill rotWithShape="1">
          <a:blip r:embed="rId3">
            <a:extLst>
              <a:ext uri="{28A0092B-C50C-407E-A947-70E740481C1C}">
                <a14:useLocalDpi xmlns:a14="http://schemas.microsoft.com/office/drawing/2010/main" val="0"/>
              </a:ext>
            </a:extLst>
          </a:blip>
          <a:srcRect l="6442" t="3731" r="13398"/>
          <a:stretch/>
        </p:blipFill>
        <p:spPr bwMode="auto">
          <a:xfrm>
            <a:off x="174567" y="3236588"/>
            <a:ext cx="3129742" cy="27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164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29</a:t>
            </a:fld>
            <a:endParaRPr lang="en-US"/>
          </a:p>
        </p:txBody>
      </p:sp>
      <p:sp>
        <p:nvSpPr>
          <p:cNvPr id="3" name="Rectangle 2"/>
          <p:cNvSpPr/>
          <p:nvPr/>
        </p:nvSpPr>
        <p:spPr>
          <a:xfrm>
            <a:off x="304800" y="228600"/>
            <a:ext cx="8534400" cy="2031325"/>
          </a:xfrm>
          <a:prstGeom prst="rect">
            <a:avLst/>
          </a:prstGeom>
        </p:spPr>
        <p:txBody>
          <a:bodyPr wrap="square">
            <a:spAutoFit/>
          </a:bodyPr>
          <a:lstStyle/>
          <a:p>
            <a:pPr algn="just"/>
            <a:r>
              <a:rPr lang="en-US" dirty="0">
                <a:latin typeface="+mj-lt"/>
              </a:rPr>
              <a:t>In spur gears the line of contact </a:t>
            </a:r>
            <a:r>
              <a:rPr lang="en-US" dirty="0" smtClean="0">
                <a:latin typeface="+mj-lt"/>
              </a:rPr>
              <a:t>is parallel </a:t>
            </a:r>
            <a:r>
              <a:rPr lang="en-US" dirty="0">
                <a:latin typeface="+mj-lt"/>
              </a:rPr>
              <a:t>to the axis of rotation; in helical gears the line is diagonal across the face </a:t>
            </a:r>
            <a:r>
              <a:rPr lang="en-US" dirty="0" smtClean="0">
                <a:latin typeface="+mj-lt"/>
              </a:rPr>
              <a:t>of the </a:t>
            </a:r>
            <a:r>
              <a:rPr lang="en-US" dirty="0">
                <a:latin typeface="+mj-lt"/>
              </a:rPr>
              <a:t>tooth. It is this </a:t>
            </a:r>
            <a:r>
              <a:rPr lang="en-US" b="1" u="sng" dirty="0">
                <a:latin typeface="+mj-lt"/>
              </a:rPr>
              <a:t>gradual engagement of the teeth and the smooth transfer of </a:t>
            </a:r>
            <a:r>
              <a:rPr lang="en-US" b="1" u="sng" dirty="0" smtClean="0">
                <a:latin typeface="+mj-lt"/>
              </a:rPr>
              <a:t>load from </a:t>
            </a:r>
            <a:r>
              <a:rPr lang="en-US" b="1" u="sng" dirty="0">
                <a:latin typeface="+mj-lt"/>
              </a:rPr>
              <a:t>one tooth to another that gives helical gears the ability to transmit heavy </a:t>
            </a:r>
            <a:r>
              <a:rPr lang="en-US" b="1" u="sng" dirty="0" smtClean="0">
                <a:latin typeface="+mj-lt"/>
              </a:rPr>
              <a:t>loads at </a:t>
            </a:r>
            <a:r>
              <a:rPr lang="en-US" b="1" u="sng" dirty="0">
                <a:latin typeface="+mj-lt"/>
              </a:rPr>
              <a:t>high speeds</a:t>
            </a:r>
            <a:r>
              <a:rPr lang="en-US" dirty="0">
                <a:latin typeface="+mj-lt"/>
              </a:rPr>
              <a:t>. Because of the nature of contact between helical gears, the </a:t>
            </a:r>
            <a:r>
              <a:rPr lang="en-US" dirty="0" smtClean="0">
                <a:latin typeface="+mj-lt"/>
              </a:rPr>
              <a:t>contact ratio </a:t>
            </a:r>
            <a:r>
              <a:rPr lang="en-US" dirty="0">
                <a:latin typeface="+mj-lt"/>
              </a:rPr>
              <a:t>is of only minor importance, and it is the contact area, which is proportional </a:t>
            </a:r>
            <a:r>
              <a:rPr lang="en-US" dirty="0" smtClean="0">
                <a:latin typeface="+mj-lt"/>
              </a:rPr>
              <a:t>to the </a:t>
            </a:r>
            <a:r>
              <a:rPr lang="en-US" dirty="0">
                <a:latin typeface="+mj-lt"/>
              </a:rPr>
              <a:t>face width of the gear, that becomes significant.</a:t>
            </a:r>
          </a:p>
        </p:txBody>
      </p:sp>
      <p:sp>
        <p:nvSpPr>
          <p:cNvPr id="4" name="Rectangle 3"/>
          <p:cNvSpPr/>
          <p:nvPr/>
        </p:nvSpPr>
        <p:spPr>
          <a:xfrm>
            <a:off x="304800" y="2187476"/>
            <a:ext cx="8534400" cy="1754326"/>
          </a:xfrm>
          <a:prstGeom prst="rect">
            <a:avLst/>
          </a:prstGeom>
        </p:spPr>
        <p:txBody>
          <a:bodyPr wrap="square">
            <a:spAutoFit/>
          </a:bodyPr>
          <a:lstStyle/>
          <a:p>
            <a:pPr algn="just"/>
            <a:r>
              <a:rPr lang="en-US" dirty="0">
                <a:latin typeface="+mj-lt"/>
              </a:rPr>
              <a:t>Helical gears subject the shaft bearings to both radial and thrust loads. When </a:t>
            </a:r>
            <a:r>
              <a:rPr lang="en-US" dirty="0" smtClean="0">
                <a:latin typeface="+mj-lt"/>
              </a:rPr>
              <a:t>the thrust </a:t>
            </a:r>
            <a:r>
              <a:rPr lang="en-US" dirty="0">
                <a:latin typeface="+mj-lt"/>
              </a:rPr>
              <a:t>loads become high or are objectionable for other reasons, it may be </a:t>
            </a:r>
            <a:r>
              <a:rPr lang="en-US" dirty="0" smtClean="0">
                <a:latin typeface="+mj-lt"/>
              </a:rPr>
              <a:t>desirable to </a:t>
            </a:r>
            <a:r>
              <a:rPr lang="en-US" dirty="0">
                <a:latin typeface="+mj-lt"/>
              </a:rPr>
              <a:t>use </a:t>
            </a:r>
            <a:r>
              <a:rPr lang="en-US" b="1" dirty="0">
                <a:latin typeface="+mj-lt"/>
              </a:rPr>
              <a:t>double helical gears</a:t>
            </a:r>
            <a:r>
              <a:rPr lang="en-US" dirty="0">
                <a:latin typeface="+mj-lt"/>
              </a:rPr>
              <a:t>. A double helical gear (herringbone) is equivalent to </a:t>
            </a:r>
            <a:r>
              <a:rPr lang="en-US" dirty="0" smtClean="0">
                <a:latin typeface="+mj-lt"/>
              </a:rPr>
              <a:t>two helical </a:t>
            </a:r>
            <a:r>
              <a:rPr lang="en-US" dirty="0">
                <a:latin typeface="+mj-lt"/>
              </a:rPr>
              <a:t>gears of opposite hand, mounted side by side on the same shaft. They </a:t>
            </a:r>
            <a:r>
              <a:rPr lang="en-US" dirty="0" smtClean="0">
                <a:latin typeface="+mj-lt"/>
              </a:rPr>
              <a:t>develop opposite </a:t>
            </a:r>
            <a:r>
              <a:rPr lang="en-US" dirty="0">
                <a:latin typeface="+mj-lt"/>
              </a:rPr>
              <a:t>thrust reactions and thus cancel out the thrust load.</a:t>
            </a:r>
          </a:p>
        </p:txBody>
      </p:sp>
      <p:sp>
        <p:nvSpPr>
          <p:cNvPr id="5" name="TextBox 4"/>
          <p:cNvSpPr txBox="1"/>
          <p:nvPr/>
        </p:nvSpPr>
        <p:spPr>
          <a:xfrm>
            <a:off x="2813345" y="6169580"/>
            <a:ext cx="3517310" cy="369332"/>
          </a:xfrm>
          <a:prstGeom prst="rect">
            <a:avLst/>
          </a:prstGeom>
          <a:noFill/>
        </p:spPr>
        <p:txBody>
          <a:bodyPr wrap="none" rtlCol="0">
            <a:spAutoFit/>
          </a:bodyPr>
          <a:lstStyle/>
          <a:p>
            <a:r>
              <a:rPr lang="en-US" dirty="0" smtClean="0"/>
              <a:t>Herringbone-double helical gear</a:t>
            </a:r>
            <a:endParaRPr lang="en-US" dirty="0"/>
          </a:p>
        </p:txBody>
      </p:sp>
      <p:pic>
        <p:nvPicPr>
          <p:cNvPr id="1028" name="Picture 4" descr="Gear supply - herringbone gear, double helical gear"/>
          <p:cNvPicPr>
            <a:picLocks noChangeAspect="1" noChangeArrowheads="1"/>
          </p:cNvPicPr>
          <p:nvPr/>
        </p:nvPicPr>
        <p:blipFill rotWithShape="1">
          <a:blip r:embed="rId2">
            <a:extLst>
              <a:ext uri="{28A0092B-C50C-407E-A947-70E740481C1C}">
                <a14:useLocalDpi xmlns:a14="http://schemas.microsoft.com/office/drawing/2010/main" val="0"/>
              </a:ext>
            </a:extLst>
          </a:blip>
          <a:srcRect l="13598" t="20920" r="13877" b="20969"/>
          <a:stretch/>
        </p:blipFill>
        <p:spPr bwMode="auto">
          <a:xfrm>
            <a:off x="3200399" y="3886200"/>
            <a:ext cx="2922728" cy="22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9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27EF27-DCDB-4366-8E1C-E0C2861495EC}" type="slidenum">
              <a:rPr lang="en-US" smtClean="0"/>
              <a:t>3</a:t>
            </a:fld>
            <a:endParaRPr lang="en-US"/>
          </a:p>
        </p:txBody>
      </p:sp>
      <p:sp>
        <p:nvSpPr>
          <p:cNvPr id="5" name="Rectangle 4"/>
          <p:cNvSpPr/>
          <p:nvPr/>
        </p:nvSpPr>
        <p:spPr>
          <a:xfrm>
            <a:off x="381000" y="228600"/>
            <a:ext cx="8610600" cy="1569660"/>
          </a:xfrm>
          <a:prstGeom prst="rect">
            <a:avLst/>
          </a:prstGeom>
        </p:spPr>
        <p:txBody>
          <a:bodyPr wrap="square">
            <a:spAutoFit/>
          </a:bodyPr>
          <a:lstStyle/>
          <a:p>
            <a:pPr algn="just"/>
            <a:r>
              <a:rPr lang="en-US" sz="2400" b="1" i="1" dirty="0">
                <a:latin typeface="+mj-lt"/>
              </a:rPr>
              <a:t>Helical </a:t>
            </a:r>
            <a:r>
              <a:rPr lang="en-US" sz="2400" b="1" i="1" dirty="0" smtClean="0">
                <a:latin typeface="+mj-lt"/>
              </a:rPr>
              <a:t>gears</a:t>
            </a:r>
            <a:r>
              <a:rPr lang="tr-TR" sz="2400" b="1" i="1" dirty="0" smtClean="0">
                <a:latin typeface="+mj-lt"/>
              </a:rPr>
              <a:t> </a:t>
            </a:r>
            <a:r>
              <a:rPr lang="tr-TR" sz="2400" b="1" i="1" dirty="0" smtClean="0">
                <a:solidFill>
                  <a:srgbClr val="FF0000"/>
                </a:solidFill>
                <a:latin typeface="+mj-lt"/>
              </a:rPr>
              <a:t>(helis dişliler</a:t>
            </a:r>
            <a:r>
              <a:rPr lang="tr-TR" sz="2400" b="1" i="1" dirty="0" smtClean="0">
                <a:latin typeface="+mj-lt"/>
              </a:rPr>
              <a:t>)</a:t>
            </a:r>
            <a:r>
              <a:rPr lang="en-US" sz="2400" b="1" i="1" dirty="0" smtClean="0">
                <a:latin typeface="+mj-lt"/>
              </a:rPr>
              <a:t>, </a:t>
            </a:r>
            <a:r>
              <a:rPr lang="en-US" dirty="0">
                <a:latin typeface="+mj-lt"/>
              </a:rPr>
              <a:t>shown in Fig. 13–2, have teeth inclined to the axis of rotation. </a:t>
            </a:r>
            <a:r>
              <a:rPr lang="en-US" dirty="0" smtClean="0">
                <a:latin typeface="+mj-lt"/>
              </a:rPr>
              <a:t>Helical</a:t>
            </a:r>
            <a:r>
              <a:rPr lang="tr-TR" dirty="0" smtClean="0">
                <a:latin typeface="+mj-lt"/>
              </a:rPr>
              <a:t> </a:t>
            </a:r>
            <a:r>
              <a:rPr lang="en-US" dirty="0" smtClean="0">
                <a:latin typeface="+mj-lt"/>
              </a:rPr>
              <a:t>gears </a:t>
            </a:r>
            <a:r>
              <a:rPr lang="en-US" dirty="0">
                <a:latin typeface="+mj-lt"/>
              </a:rPr>
              <a:t>can be used for the same applications as spur gears and, when so used, are not </a:t>
            </a:r>
            <a:r>
              <a:rPr lang="en-US" dirty="0" smtClean="0">
                <a:latin typeface="+mj-lt"/>
              </a:rPr>
              <a:t>as</a:t>
            </a:r>
            <a:r>
              <a:rPr lang="tr-TR" dirty="0" smtClean="0">
                <a:latin typeface="+mj-lt"/>
              </a:rPr>
              <a:t> </a:t>
            </a:r>
            <a:r>
              <a:rPr lang="en-US" dirty="0" smtClean="0">
                <a:latin typeface="+mj-lt"/>
              </a:rPr>
              <a:t>noisy</a:t>
            </a:r>
            <a:r>
              <a:rPr lang="en-US" dirty="0">
                <a:latin typeface="+mj-lt"/>
              </a:rPr>
              <a:t>, because of the more gradual engagement of the teeth during meshing. The </a:t>
            </a:r>
            <a:r>
              <a:rPr lang="en-US" dirty="0" smtClean="0">
                <a:latin typeface="+mj-lt"/>
              </a:rPr>
              <a:t>inclined</a:t>
            </a:r>
            <a:r>
              <a:rPr lang="tr-TR" dirty="0" smtClean="0">
                <a:latin typeface="+mj-lt"/>
              </a:rPr>
              <a:t> </a:t>
            </a:r>
            <a:r>
              <a:rPr lang="en-US" dirty="0" smtClean="0">
                <a:latin typeface="+mj-lt"/>
              </a:rPr>
              <a:t>tooth </a:t>
            </a:r>
            <a:r>
              <a:rPr lang="en-US" dirty="0">
                <a:latin typeface="+mj-lt"/>
              </a:rPr>
              <a:t>also develops thrust loads and bending couples, which are not present with </a:t>
            </a:r>
            <a:r>
              <a:rPr lang="en-US" dirty="0" smtClean="0">
                <a:latin typeface="+mj-lt"/>
              </a:rPr>
              <a:t>spur</a:t>
            </a:r>
            <a:r>
              <a:rPr lang="tr-TR" dirty="0" smtClean="0">
                <a:latin typeface="+mj-lt"/>
              </a:rPr>
              <a:t> gearing.</a:t>
            </a:r>
            <a:endParaRPr lang="tr-TR" dirty="0">
              <a:latin typeface="+mj-lt"/>
            </a:endParaRPr>
          </a:p>
        </p:txBody>
      </p:sp>
      <p:pic>
        <p:nvPicPr>
          <p:cNvPr id="2050" name="Picture 2" descr="http://www.gearconengg.com/images/helical_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3200400" cy="3111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ewitt-topham.co.uk/pics/10_double-helical-gea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1" y="2514600"/>
            <a:ext cx="257694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36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30</a:t>
            </a:fld>
            <a:endParaRPr lang="en-US"/>
          </a:p>
        </p:txBody>
      </p:sp>
      <p:pic>
        <p:nvPicPr>
          <p:cNvPr id="4" name="Picture 3"/>
          <p:cNvPicPr>
            <a:picLocks noChangeAspect="1"/>
          </p:cNvPicPr>
          <p:nvPr/>
        </p:nvPicPr>
        <p:blipFill>
          <a:blip r:embed="rId2"/>
          <a:stretch>
            <a:fillRect/>
          </a:stretch>
        </p:blipFill>
        <p:spPr>
          <a:xfrm>
            <a:off x="5151264" y="228600"/>
            <a:ext cx="2803872" cy="2095125"/>
          </a:xfrm>
          <a:prstGeom prst="rect">
            <a:avLst/>
          </a:prstGeom>
        </p:spPr>
      </p:pic>
      <p:pic>
        <p:nvPicPr>
          <p:cNvPr id="5" name="Picture 4"/>
          <p:cNvPicPr>
            <a:picLocks noChangeAspect="1"/>
          </p:cNvPicPr>
          <p:nvPr/>
        </p:nvPicPr>
        <p:blipFill>
          <a:blip r:embed="rId3"/>
          <a:stretch>
            <a:fillRect/>
          </a:stretch>
        </p:blipFill>
        <p:spPr>
          <a:xfrm>
            <a:off x="14748" y="76200"/>
            <a:ext cx="4648200" cy="4888203"/>
          </a:xfrm>
          <a:prstGeom prst="rect">
            <a:avLst/>
          </a:prstGeom>
        </p:spPr>
      </p:pic>
      <p:pic>
        <p:nvPicPr>
          <p:cNvPr id="6" name="Picture 5"/>
          <p:cNvPicPr>
            <a:picLocks noChangeAspect="1"/>
          </p:cNvPicPr>
          <p:nvPr/>
        </p:nvPicPr>
        <p:blipFill>
          <a:blip r:embed="rId4"/>
          <a:stretch>
            <a:fillRect/>
          </a:stretch>
        </p:blipFill>
        <p:spPr>
          <a:xfrm>
            <a:off x="5029200" y="2743200"/>
            <a:ext cx="3352800" cy="379344"/>
          </a:xfrm>
          <a:prstGeom prst="rect">
            <a:avLst/>
          </a:prstGeom>
        </p:spPr>
      </p:pic>
      <p:sp>
        <p:nvSpPr>
          <p:cNvPr id="7" name="Rectangle 6"/>
          <p:cNvSpPr/>
          <p:nvPr/>
        </p:nvSpPr>
        <p:spPr>
          <a:xfrm>
            <a:off x="4495800" y="3352800"/>
            <a:ext cx="4572000" cy="1477328"/>
          </a:xfrm>
          <a:prstGeom prst="rect">
            <a:avLst/>
          </a:prstGeom>
        </p:spPr>
        <p:txBody>
          <a:bodyPr>
            <a:spAutoFit/>
          </a:bodyPr>
          <a:lstStyle/>
          <a:p>
            <a:pPr algn="just"/>
            <a:r>
              <a:rPr lang="en-US" dirty="0"/>
              <a:t>The distance </a:t>
            </a:r>
            <a:r>
              <a:rPr lang="en-US" i="1" dirty="0"/>
              <a:t>ac </a:t>
            </a:r>
            <a:r>
              <a:rPr lang="en-US" dirty="0"/>
              <a:t>is the </a:t>
            </a:r>
            <a:r>
              <a:rPr lang="en-US" i="1" dirty="0"/>
              <a:t>transverse circular pitch </a:t>
            </a:r>
            <a:r>
              <a:rPr lang="en-US" i="1" dirty="0" err="1" smtClean="0"/>
              <a:t>p</a:t>
            </a:r>
            <a:r>
              <a:rPr lang="en-US" i="1" baseline="-25000" dirty="0" err="1" smtClean="0"/>
              <a:t>t</a:t>
            </a:r>
            <a:r>
              <a:rPr lang="en-US" i="1" dirty="0" smtClean="0"/>
              <a:t> </a:t>
            </a:r>
            <a:r>
              <a:rPr lang="en-US" dirty="0"/>
              <a:t>in </a:t>
            </a:r>
            <a:r>
              <a:rPr lang="en-US" dirty="0" smtClean="0"/>
              <a:t>the plane </a:t>
            </a:r>
            <a:r>
              <a:rPr lang="en-US" dirty="0"/>
              <a:t>of rotation (usually called the </a:t>
            </a:r>
            <a:r>
              <a:rPr lang="en-US" i="1" dirty="0"/>
              <a:t>circular pitch</a:t>
            </a:r>
            <a:r>
              <a:rPr lang="en-US" dirty="0"/>
              <a:t>). The distance </a:t>
            </a:r>
            <a:r>
              <a:rPr lang="en-US" i="1" dirty="0"/>
              <a:t>ae </a:t>
            </a:r>
            <a:r>
              <a:rPr lang="en-US" dirty="0"/>
              <a:t>is the </a:t>
            </a:r>
            <a:r>
              <a:rPr lang="en-US" i="1" dirty="0" smtClean="0"/>
              <a:t>normal circular </a:t>
            </a:r>
            <a:r>
              <a:rPr lang="en-US" i="1" dirty="0"/>
              <a:t>pitch </a:t>
            </a:r>
            <a:r>
              <a:rPr lang="en-US" i="1" dirty="0" err="1" smtClean="0"/>
              <a:t>p</a:t>
            </a:r>
            <a:r>
              <a:rPr lang="en-US" i="1" baseline="-25000" dirty="0" err="1" smtClean="0"/>
              <a:t>n</a:t>
            </a:r>
            <a:r>
              <a:rPr lang="en-US" i="1" dirty="0" smtClean="0"/>
              <a:t> </a:t>
            </a:r>
            <a:r>
              <a:rPr lang="en-US" dirty="0"/>
              <a:t>and is related to the transverse circular pitch as follows:</a:t>
            </a:r>
          </a:p>
        </p:txBody>
      </p:sp>
      <p:pic>
        <p:nvPicPr>
          <p:cNvPr id="8" name="Picture 7"/>
          <p:cNvPicPr>
            <a:picLocks noChangeAspect="1"/>
          </p:cNvPicPr>
          <p:nvPr/>
        </p:nvPicPr>
        <p:blipFill>
          <a:blip r:embed="rId5"/>
          <a:stretch>
            <a:fillRect/>
          </a:stretch>
        </p:blipFill>
        <p:spPr>
          <a:xfrm>
            <a:off x="762000" y="5181600"/>
            <a:ext cx="2299426" cy="533400"/>
          </a:xfrm>
          <a:prstGeom prst="rect">
            <a:avLst/>
          </a:prstGeom>
        </p:spPr>
      </p:pic>
    </p:spTree>
    <p:extLst>
      <p:ext uri="{BB962C8B-B14F-4D97-AF65-F5344CB8AC3E}">
        <p14:creationId xmlns:p14="http://schemas.microsoft.com/office/powerpoint/2010/main" val="1890709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31</a:t>
            </a:fld>
            <a:endParaRPr lang="en-US"/>
          </a:p>
        </p:txBody>
      </p:sp>
      <p:sp>
        <p:nvSpPr>
          <p:cNvPr id="3" name="Rectangle 2"/>
          <p:cNvSpPr/>
          <p:nvPr/>
        </p:nvSpPr>
        <p:spPr>
          <a:xfrm>
            <a:off x="381000" y="381000"/>
            <a:ext cx="8305800" cy="369332"/>
          </a:xfrm>
          <a:prstGeom prst="rect">
            <a:avLst/>
          </a:prstGeom>
        </p:spPr>
        <p:txBody>
          <a:bodyPr wrap="square">
            <a:spAutoFit/>
          </a:bodyPr>
          <a:lstStyle/>
          <a:p>
            <a:pPr algn="just"/>
            <a:r>
              <a:rPr lang="en-US" dirty="0">
                <a:latin typeface="+mj-lt"/>
              </a:rPr>
              <a:t>The distance </a:t>
            </a:r>
            <a:r>
              <a:rPr lang="en-US" i="1" dirty="0">
                <a:latin typeface="+mj-lt"/>
              </a:rPr>
              <a:t>ad </a:t>
            </a:r>
            <a:r>
              <a:rPr lang="en-US" dirty="0">
                <a:latin typeface="+mj-lt"/>
              </a:rPr>
              <a:t>is called the </a:t>
            </a:r>
            <a:r>
              <a:rPr lang="en-US" i="1" dirty="0">
                <a:latin typeface="+mj-lt"/>
              </a:rPr>
              <a:t>axial pitch </a:t>
            </a:r>
            <a:r>
              <a:rPr lang="en-US" i="1" dirty="0" err="1" smtClean="0">
                <a:latin typeface="+mj-lt"/>
              </a:rPr>
              <a:t>p</a:t>
            </a:r>
            <a:r>
              <a:rPr lang="en-US" i="1" baseline="-25000" dirty="0" err="1" smtClean="0">
                <a:latin typeface="+mj-lt"/>
              </a:rPr>
              <a:t>x</a:t>
            </a:r>
            <a:r>
              <a:rPr lang="en-US" i="1" dirty="0" smtClean="0">
                <a:latin typeface="+mj-lt"/>
              </a:rPr>
              <a:t> </a:t>
            </a:r>
            <a:r>
              <a:rPr lang="en-US" dirty="0">
                <a:latin typeface="+mj-lt"/>
              </a:rPr>
              <a:t>and is related by the expression</a:t>
            </a:r>
          </a:p>
        </p:txBody>
      </p:sp>
      <p:pic>
        <p:nvPicPr>
          <p:cNvPr id="4" name="Picture 3"/>
          <p:cNvPicPr>
            <a:picLocks noChangeAspect="1"/>
          </p:cNvPicPr>
          <p:nvPr/>
        </p:nvPicPr>
        <p:blipFill>
          <a:blip r:embed="rId2"/>
          <a:stretch>
            <a:fillRect/>
          </a:stretch>
        </p:blipFill>
        <p:spPr>
          <a:xfrm>
            <a:off x="3352800" y="750332"/>
            <a:ext cx="1442539" cy="773668"/>
          </a:xfrm>
          <a:prstGeom prst="rect">
            <a:avLst/>
          </a:prstGeom>
        </p:spPr>
      </p:pic>
      <p:pic>
        <p:nvPicPr>
          <p:cNvPr id="5" name="Picture 4"/>
          <p:cNvPicPr>
            <a:picLocks noChangeAspect="1"/>
          </p:cNvPicPr>
          <p:nvPr/>
        </p:nvPicPr>
        <p:blipFill>
          <a:blip r:embed="rId3"/>
          <a:stretch>
            <a:fillRect/>
          </a:stretch>
        </p:blipFill>
        <p:spPr>
          <a:xfrm>
            <a:off x="716459" y="1676400"/>
            <a:ext cx="5379541" cy="1143000"/>
          </a:xfrm>
          <a:prstGeom prst="rect">
            <a:avLst/>
          </a:prstGeom>
        </p:spPr>
      </p:pic>
      <p:pic>
        <p:nvPicPr>
          <p:cNvPr id="6" name="Picture 5"/>
          <p:cNvPicPr>
            <a:picLocks noChangeAspect="1"/>
          </p:cNvPicPr>
          <p:nvPr/>
        </p:nvPicPr>
        <p:blipFill>
          <a:blip r:embed="rId4"/>
          <a:stretch>
            <a:fillRect/>
          </a:stretch>
        </p:blipFill>
        <p:spPr>
          <a:xfrm>
            <a:off x="381000" y="2984090"/>
            <a:ext cx="8287204" cy="1688059"/>
          </a:xfrm>
          <a:prstGeom prst="rect">
            <a:avLst/>
          </a:prstGeom>
        </p:spPr>
      </p:pic>
      <p:pic>
        <p:nvPicPr>
          <p:cNvPr id="7" name="Picture 6"/>
          <p:cNvPicPr>
            <a:picLocks noChangeAspect="1"/>
          </p:cNvPicPr>
          <p:nvPr/>
        </p:nvPicPr>
        <p:blipFill>
          <a:blip r:embed="rId5"/>
          <a:stretch>
            <a:fillRect/>
          </a:stretch>
        </p:blipFill>
        <p:spPr>
          <a:xfrm>
            <a:off x="533400" y="4932358"/>
            <a:ext cx="6176061" cy="1066800"/>
          </a:xfrm>
          <a:prstGeom prst="rect">
            <a:avLst/>
          </a:prstGeom>
        </p:spPr>
      </p:pic>
    </p:spTree>
    <p:extLst>
      <p:ext uri="{BB962C8B-B14F-4D97-AF65-F5344CB8AC3E}">
        <p14:creationId xmlns:p14="http://schemas.microsoft.com/office/powerpoint/2010/main" val="3743999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32</a:t>
            </a:fld>
            <a:endParaRPr lang="en-US"/>
          </a:p>
        </p:txBody>
      </p:sp>
      <p:pic>
        <p:nvPicPr>
          <p:cNvPr id="4" name="Picture 3"/>
          <p:cNvPicPr>
            <a:picLocks noChangeAspect="1"/>
          </p:cNvPicPr>
          <p:nvPr/>
        </p:nvPicPr>
        <p:blipFill>
          <a:blip r:embed="rId2"/>
          <a:stretch>
            <a:fillRect/>
          </a:stretch>
        </p:blipFill>
        <p:spPr>
          <a:xfrm>
            <a:off x="228600" y="1600200"/>
            <a:ext cx="8626541" cy="2895600"/>
          </a:xfrm>
          <a:prstGeom prst="rect">
            <a:avLst/>
          </a:prstGeom>
        </p:spPr>
      </p:pic>
    </p:spTree>
    <p:extLst>
      <p:ext uri="{BB962C8B-B14F-4D97-AF65-F5344CB8AC3E}">
        <p14:creationId xmlns:p14="http://schemas.microsoft.com/office/powerpoint/2010/main" val="107727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33</a:t>
            </a:fld>
            <a:endParaRPr lang="en-US"/>
          </a:p>
        </p:txBody>
      </p:sp>
      <p:sp>
        <p:nvSpPr>
          <p:cNvPr id="3" name="Rectangle 2"/>
          <p:cNvSpPr/>
          <p:nvPr/>
        </p:nvSpPr>
        <p:spPr>
          <a:xfrm>
            <a:off x="381000" y="304800"/>
            <a:ext cx="8305800" cy="1846659"/>
          </a:xfrm>
          <a:prstGeom prst="rect">
            <a:avLst/>
          </a:prstGeom>
        </p:spPr>
        <p:txBody>
          <a:bodyPr wrap="square">
            <a:spAutoFit/>
          </a:bodyPr>
          <a:lstStyle/>
          <a:p>
            <a:pPr algn="just"/>
            <a:r>
              <a:rPr lang="en-US" sz="2400" dirty="0">
                <a:latin typeface="+mj-lt"/>
              </a:rPr>
              <a:t>13–12 </a:t>
            </a:r>
            <a:r>
              <a:rPr lang="en-US" sz="2400" b="1" dirty="0">
                <a:latin typeface="+mj-lt"/>
              </a:rPr>
              <a:t>Tooth </a:t>
            </a:r>
            <a:r>
              <a:rPr lang="en-US" sz="2400" b="1" dirty="0" smtClean="0">
                <a:latin typeface="+mj-lt"/>
              </a:rPr>
              <a:t>Systems</a:t>
            </a:r>
          </a:p>
          <a:p>
            <a:pPr algn="just"/>
            <a:endParaRPr lang="en-US" b="1" dirty="0">
              <a:latin typeface="+mj-lt"/>
            </a:endParaRPr>
          </a:p>
          <a:p>
            <a:pPr algn="just"/>
            <a:r>
              <a:rPr lang="en-US" dirty="0" smtClean="0">
                <a:latin typeface="+mj-lt"/>
              </a:rPr>
              <a:t>A </a:t>
            </a:r>
            <a:r>
              <a:rPr lang="en-US" i="1" dirty="0">
                <a:latin typeface="+mj-lt"/>
              </a:rPr>
              <a:t>tooth system </a:t>
            </a:r>
            <a:r>
              <a:rPr lang="en-US" dirty="0">
                <a:latin typeface="+mj-lt"/>
              </a:rPr>
              <a:t>is a standard that specifies the relationships involving </a:t>
            </a:r>
            <a:r>
              <a:rPr lang="en-US" dirty="0" smtClean="0">
                <a:latin typeface="+mj-lt"/>
              </a:rPr>
              <a:t>addendum, </a:t>
            </a:r>
            <a:r>
              <a:rPr lang="en-US" dirty="0" err="1" smtClean="0">
                <a:latin typeface="+mj-lt"/>
              </a:rPr>
              <a:t>dedendum</a:t>
            </a:r>
            <a:r>
              <a:rPr lang="en-US" dirty="0">
                <a:latin typeface="+mj-lt"/>
              </a:rPr>
              <a:t>, working depth, tooth thickness, and pressure angle. The standards </a:t>
            </a:r>
            <a:r>
              <a:rPr lang="en-US" dirty="0" smtClean="0">
                <a:latin typeface="+mj-lt"/>
              </a:rPr>
              <a:t>were originally </a:t>
            </a:r>
            <a:r>
              <a:rPr lang="en-US" dirty="0">
                <a:latin typeface="+mj-lt"/>
              </a:rPr>
              <a:t>planned to attain interchangeability of gears of all tooth numbers, but </a:t>
            </a:r>
            <a:r>
              <a:rPr lang="en-US" dirty="0" smtClean="0">
                <a:latin typeface="+mj-lt"/>
              </a:rPr>
              <a:t>of the </a:t>
            </a:r>
            <a:r>
              <a:rPr lang="en-US" dirty="0">
                <a:latin typeface="+mj-lt"/>
              </a:rPr>
              <a:t>same pressure angle and pitch.</a:t>
            </a:r>
          </a:p>
        </p:txBody>
      </p:sp>
      <p:pic>
        <p:nvPicPr>
          <p:cNvPr id="4" name="Picture 3"/>
          <p:cNvPicPr>
            <a:picLocks noChangeAspect="1"/>
          </p:cNvPicPr>
          <p:nvPr/>
        </p:nvPicPr>
        <p:blipFill>
          <a:blip r:embed="rId2"/>
          <a:stretch>
            <a:fillRect/>
          </a:stretch>
        </p:blipFill>
        <p:spPr>
          <a:xfrm>
            <a:off x="14748" y="2362200"/>
            <a:ext cx="8989395" cy="2514600"/>
          </a:xfrm>
          <a:prstGeom prst="rect">
            <a:avLst/>
          </a:prstGeom>
        </p:spPr>
      </p:pic>
    </p:spTree>
    <p:extLst>
      <p:ext uri="{BB962C8B-B14F-4D97-AF65-F5344CB8AC3E}">
        <p14:creationId xmlns:p14="http://schemas.microsoft.com/office/powerpoint/2010/main" val="4275430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34</a:t>
            </a:fld>
            <a:endParaRPr lang="en-US"/>
          </a:p>
        </p:txBody>
      </p:sp>
      <p:pic>
        <p:nvPicPr>
          <p:cNvPr id="3" name="Picture 2"/>
          <p:cNvPicPr>
            <a:picLocks noChangeAspect="1"/>
          </p:cNvPicPr>
          <p:nvPr/>
        </p:nvPicPr>
        <p:blipFill>
          <a:blip r:embed="rId2"/>
          <a:stretch>
            <a:fillRect/>
          </a:stretch>
        </p:blipFill>
        <p:spPr>
          <a:xfrm>
            <a:off x="228600" y="228600"/>
            <a:ext cx="8621611" cy="2590800"/>
          </a:xfrm>
          <a:prstGeom prst="rect">
            <a:avLst/>
          </a:prstGeom>
        </p:spPr>
      </p:pic>
      <p:pic>
        <p:nvPicPr>
          <p:cNvPr id="4" name="Picture 3"/>
          <p:cNvPicPr>
            <a:picLocks noChangeAspect="1"/>
          </p:cNvPicPr>
          <p:nvPr/>
        </p:nvPicPr>
        <p:blipFill>
          <a:blip r:embed="rId3"/>
          <a:stretch>
            <a:fillRect/>
          </a:stretch>
        </p:blipFill>
        <p:spPr>
          <a:xfrm>
            <a:off x="228599" y="2819399"/>
            <a:ext cx="8661425" cy="3902075"/>
          </a:xfrm>
          <a:prstGeom prst="rect">
            <a:avLst/>
          </a:prstGeom>
        </p:spPr>
      </p:pic>
    </p:spTree>
    <p:extLst>
      <p:ext uri="{BB962C8B-B14F-4D97-AF65-F5344CB8AC3E}">
        <p14:creationId xmlns:p14="http://schemas.microsoft.com/office/powerpoint/2010/main" val="1846619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35</a:t>
            </a:fld>
            <a:endParaRPr lang="en-US"/>
          </a:p>
        </p:txBody>
      </p:sp>
      <p:pic>
        <p:nvPicPr>
          <p:cNvPr id="3" name="Picture 2"/>
          <p:cNvPicPr>
            <a:picLocks noChangeAspect="1"/>
          </p:cNvPicPr>
          <p:nvPr/>
        </p:nvPicPr>
        <p:blipFill>
          <a:blip r:embed="rId2"/>
          <a:stretch>
            <a:fillRect/>
          </a:stretch>
        </p:blipFill>
        <p:spPr>
          <a:xfrm>
            <a:off x="0" y="228600"/>
            <a:ext cx="8942488" cy="5105400"/>
          </a:xfrm>
          <a:prstGeom prst="rect">
            <a:avLst/>
          </a:prstGeom>
        </p:spPr>
      </p:pic>
    </p:spTree>
    <p:extLst>
      <p:ext uri="{BB962C8B-B14F-4D97-AF65-F5344CB8AC3E}">
        <p14:creationId xmlns:p14="http://schemas.microsoft.com/office/powerpoint/2010/main" val="3979928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36</a:t>
            </a:fld>
            <a:endParaRPr lang="en-US"/>
          </a:p>
        </p:txBody>
      </p:sp>
      <p:sp>
        <p:nvSpPr>
          <p:cNvPr id="3" name="Rectangle 2"/>
          <p:cNvSpPr/>
          <p:nvPr/>
        </p:nvSpPr>
        <p:spPr>
          <a:xfrm>
            <a:off x="457200" y="152400"/>
            <a:ext cx="8229600" cy="1015663"/>
          </a:xfrm>
          <a:prstGeom prst="rect">
            <a:avLst/>
          </a:prstGeom>
        </p:spPr>
        <p:txBody>
          <a:bodyPr wrap="square">
            <a:spAutoFit/>
          </a:bodyPr>
          <a:lstStyle/>
          <a:p>
            <a:r>
              <a:rPr lang="en-US" sz="2400" dirty="0">
                <a:latin typeface="+mj-lt"/>
              </a:rPr>
              <a:t>13–13 </a:t>
            </a:r>
            <a:r>
              <a:rPr lang="en-US" sz="2400" b="1" dirty="0">
                <a:latin typeface="+mj-lt"/>
              </a:rPr>
              <a:t>Gear </a:t>
            </a:r>
            <a:r>
              <a:rPr lang="en-US" sz="2400" b="1" dirty="0" smtClean="0">
                <a:latin typeface="+mj-lt"/>
              </a:rPr>
              <a:t>Trains</a:t>
            </a:r>
            <a:r>
              <a:rPr lang="tr-TR" sz="2400" b="1" dirty="0" smtClean="0">
                <a:latin typeface="+mj-lt"/>
              </a:rPr>
              <a:t> </a:t>
            </a:r>
            <a:r>
              <a:rPr lang="tr-TR" sz="2400" b="1" i="1" dirty="0" smtClean="0">
                <a:solidFill>
                  <a:srgbClr val="FF0000"/>
                </a:solidFill>
                <a:latin typeface="+mj-lt"/>
              </a:rPr>
              <a:t>(dişli setleri, dişli takımları)</a:t>
            </a:r>
            <a:endParaRPr lang="en-US" sz="2400" b="1" i="1" dirty="0">
              <a:solidFill>
                <a:srgbClr val="FF0000"/>
              </a:solidFill>
              <a:latin typeface="+mj-lt"/>
            </a:endParaRPr>
          </a:p>
          <a:p>
            <a:endParaRPr lang="en-US" dirty="0" smtClean="0">
              <a:latin typeface="+mj-lt"/>
            </a:endParaRPr>
          </a:p>
          <a:p>
            <a:r>
              <a:rPr lang="en-US" dirty="0" smtClean="0">
                <a:latin typeface="+mj-lt"/>
              </a:rPr>
              <a:t>Consider </a:t>
            </a:r>
            <a:r>
              <a:rPr lang="en-US" dirty="0">
                <a:latin typeface="+mj-lt"/>
              </a:rPr>
              <a:t>a pinion 2 driving a gear 3. The speed of the driven gear is</a:t>
            </a:r>
          </a:p>
        </p:txBody>
      </p:sp>
      <p:sp>
        <p:nvSpPr>
          <p:cNvPr id="4" name="Rectangle 3"/>
          <p:cNvSpPr/>
          <p:nvPr/>
        </p:nvSpPr>
        <p:spPr>
          <a:xfrm>
            <a:off x="266700" y="2667000"/>
            <a:ext cx="8610600" cy="1200329"/>
          </a:xfrm>
          <a:prstGeom prst="rect">
            <a:avLst/>
          </a:prstGeom>
        </p:spPr>
        <p:txBody>
          <a:bodyPr wrap="square">
            <a:spAutoFit/>
          </a:bodyPr>
          <a:lstStyle/>
          <a:p>
            <a:pPr algn="just"/>
            <a:r>
              <a:rPr lang="en-US" dirty="0">
                <a:latin typeface="+mj-lt"/>
              </a:rPr>
              <a:t>The absolute-value signs are used to permit complete freedom </a:t>
            </a:r>
            <a:r>
              <a:rPr lang="en-US" dirty="0" smtClean="0">
                <a:latin typeface="+mj-lt"/>
              </a:rPr>
              <a:t>in choosing </a:t>
            </a:r>
            <a:r>
              <a:rPr lang="en-US" dirty="0">
                <a:latin typeface="+mj-lt"/>
              </a:rPr>
              <a:t>positive and negative directions. In the case of spur and parallel helical </a:t>
            </a:r>
            <a:r>
              <a:rPr lang="en-US" dirty="0" smtClean="0">
                <a:latin typeface="+mj-lt"/>
              </a:rPr>
              <a:t>gears, the </a:t>
            </a:r>
            <a:r>
              <a:rPr lang="en-US" dirty="0">
                <a:latin typeface="+mj-lt"/>
              </a:rPr>
              <a:t>directions in the viewing plane ordinarily correspond to the right-hand </a:t>
            </a:r>
            <a:r>
              <a:rPr lang="en-US" dirty="0" smtClean="0">
                <a:latin typeface="+mj-lt"/>
              </a:rPr>
              <a:t>rule—positive for </a:t>
            </a:r>
            <a:r>
              <a:rPr lang="en-US" dirty="0">
                <a:latin typeface="+mj-lt"/>
              </a:rPr>
              <a:t>counterclockwise rotation and negative for clockwise rotation.</a:t>
            </a:r>
          </a:p>
        </p:txBody>
      </p:sp>
      <p:pic>
        <p:nvPicPr>
          <p:cNvPr id="6" name="Picture 5"/>
          <p:cNvPicPr>
            <a:picLocks noChangeAspect="1"/>
          </p:cNvPicPr>
          <p:nvPr/>
        </p:nvPicPr>
        <p:blipFill>
          <a:blip r:embed="rId2"/>
          <a:stretch>
            <a:fillRect/>
          </a:stretch>
        </p:blipFill>
        <p:spPr>
          <a:xfrm>
            <a:off x="914400" y="1395030"/>
            <a:ext cx="3091424" cy="967169"/>
          </a:xfrm>
          <a:prstGeom prst="rect">
            <a:avLst/>
          </a:prstGeom>
        </p:spPr>
      </p:pic>
      <p:pic>
        <p:nvPicPr>
          <p:cNvPr id="7" name="Picture 6"/>
          <p:cNvPicPr>
            <a:picLocks noChangeAspect="1"/>
          </p:cNvPicPr>
          <p:nvPr/>
        </p:nvPicPr>
        <p:blipFill>
          <a:blip r:embed="rId3"/>
          <a:stretch>
            <a:fillRect/>
          </a:stretch>
        </p:blipFill>
        <p:spPr>
          <a:xfrm>
            <a:off x="4685324" y="1402403"/>
            <a:ext cx="2553675" cy="985035"/>
          </a:xfrm>
          <a:prstGeom prst="rect">
            <a:avLst/>
          </a:prstGeom>
        </p:spPr>
      </p:pic>
      <p:pic>
        <p:nvPicPr>
          <p:cNvPr id="8" name="Picture 7"/>
          <p:cNvPicPr>
            <a:picLocks noChangeAspect="1"/>
          </p:cNvPicPr>
          <p:nvPr/>
        </p:nvPicPr>
        <p:blipFill>
          <a:blip r:embed="rId4"/>
          <a:stretch>
            <a:fillRect/>
          </a:stretch>
        </p:blipFill>
        <p:spPr>
          <a:xfrm>
            <a:off x="0" y="4084637"/>
            <a:ext cx="6336148" cy="2454275"/>
          </a:xfrm>
          <a:prstGeom prst="rect">
            <a:avLst/>
          </a:prstGeom>
        </p:spPr>
      </p:pic>
      <p:pic>
        <p:nvPicPr>
          <p:cNvPr id="9" name="Picture 8"/>
          <p:cNvPicPr>
            <a:picLocks noChangeAspect="1"/>
          </p:cNvPicPr>
          <p:nvPr/>
        </p:nvPicPr>
        <p:blipFill>
          <a:blip r:embed="rId5"/>
          <a:stretch>
            <a:fillRect/>
          </a:stretch>
        </p:blipFill>
        <p:spPr>
          <a:xfrm>
            <a:off x="6644516" y="4800600"/>
            <a:ext cx="2254907" cy="870466"/>
          </a:xfrm>
          <a:prstGeom prst="rect">
            <a:avLst/>
          </a:prstGeom>
        </p:spPr>
      </p:pic>
    </p:spTree>
    <p:extLst>
      <p:ext uri="{BB962C8B-B14F-4D97-AF65-F5344CB8AC3E}">
        <p14:creationId xmlns:p14="http://schemas.microsoft.com/office/powerpoint/2010/main" val="3871725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37</a:t>
            </a:fld>
            <a:endParaRPr lang="en-US"/>
          </a:p>
        </p:txBody>
      </p:sp>
      <p:pic>
        <p:nvPicPr>
          <p:cNvPr id="3" name="Picture 2"/>
          <p:cNvPicPr>
            <a:picLocks noChangeAspect="1"/>
          </p:cNvPicPr>
          <p:nvPr/>
        </p:nvPicPr>
        <p:blipFill>
          <a:blip r:embed="rId2"/>
          <a:stretch>
            <a:fillRect/>
          </a:stretch>
        </p:blipFill>
        <p:spPr>
          <a:xfrm>
            <a:off x="375168" y="177799"/>
            <a:ext cx="8484775" cy="1524000"/>
          </a:xfrm>
          <a:prstGeom prst="rect">
            <a:avLst/>
          </a:prstGeom>
        </p:spPr>
      </p:pic>
      <p:pic>
        <p:nvPicPr>
          <p:cNvPr id="4" name="Picture 3"/>
          <p:cNvPicPr>
            <a:picLocks noChangeAspect="1"/>
          </p:cNvPicPr>
          <p:nvPr/>
        </p:nvPicPr>
        <p:blipFill>
          <a:blip r:embed="rId3"/>
          <a:stretch>
            <a:fillRect/>
          </a:stretch>
        </p:blipFill>
        <p:spPr>
          <a:xfrm>
            <a:off x="990600" y="1803399"/>
            <a:ext cx="1362029" cy="381000"/>
          </a:xfrm>
          <a:prstGeom prst="rect">
            <a:avLst/>
          </a:prstGeom>
        </p:spPr>
      </p:pic>
      <p:pic>
        <p:nvPicPr>
          <p:cNvPr id="5" name="Picture 4"/>
          <p:cNvPicPr>
            <a:picLocks noChangeAspect="1"/>
          </p:cNvPicPr>
          <p:nvPr/>
        </p:nvPicPr>
        <p:blipFill>
          <a:blip r:embed="rId4"/>
          <a:stretch>
            <a:fillRect/>
          </a:stretch>
        </p:blipFill>
        <p:spPr>
          <a:xfrm>
            <a:off x="231522" y="2285999"/>
            <a:ext cx="8757320" cy="1524000"/>
          </a:xfrm>
          <a:prstGeom prst="rect">
            <a:avLst/>
          </a:prstGeom>
        </p:spPr>
      </p:pic>
      <p:pic>
        <p:nvPicPr>
          <p:cNvPr id="6" name="Picture 5"/>
          <p:cNvPicPr>
            <a:picLocks noChangeAspect="1"/>
          </p:cNvPicPr>
          <p:nvPr/>
        </p:nvPicPr>
        <p:blipFill>
          <a:blip r:embed="rId5"/>
          <a:stretch>
            <a:fillRect/>
          </a:stretch>
        </p:blipFill>
        <p:spPr>
          <a:xfrm>
            <a:off x="554457" y="3918972"/>
            <a:ext cx="4247314" cy="2634227"/>
          </a:xfrm>
          <a:prstGeom prst="rect">
            <a:avLst/>
          </a:prstGeom>
        </p:spPr>
      </p:pic>
      <p:sp>
        <p:nvSpPr>
          <p:cNvPr id="7" name="TextBox 6"/>
          <p:cNvSpPr txBox="1"/>
          <p:nvPr/>
        </p:nvSpPr>
        <p:spPr>
          <a:xfrm>
            <a:off x="9698" y="939799"/>
            <a:ext cx="2668416" cy="400110"/>
          </a:xfrm>
          <a:prstGeom prst="rect">
            <a:avLst/>
          </a:prstGeom>
          <a:noFill/>
        </p:spPr>
        <p:txBody>
          <a:bodyPr wrap="square" rtlCol="0">
            <a:spAutoFit/>
          </a:bodyPr>
          <a:lstStyle/>
          <a:p>
            <a:r>
              <a:rPr lang="tr-TR" dirty="0" smtClean="0"/>
              <a:t>(</a:t>
            </a:r>
            <a:r>
              <a:rPr lang="tr-TR" sz="2000" i="1" dirty="0" smtClean="0">
                <a:solidFill>
                  <a:srgbClr val="FF0000"/>
                </a:solidFill>
              </a:rPr>
              <a:t>Aktarma oranı)</a:t>
            </a:r>
            <a:endParaRPr lang="tr-TR" sz="2000" i="1" dirty="0">
              <a:solidFill>
                <a:srgbClr val="FF0000"/>
              </a:solidFill>
            </a:endParaRPr>
          </a:p>
        </p:txBody>
      </p:sp>
      <p:sp>
        <p:nvSpPr>
          <p:cNvPr id="8" name="TextBox 5"/>
          <p:cNvSpPr txBox="1">
            <a:spLocks noChangeArrowheads="1"/>
          </p:cNvSpPr>
          <p:nvPr/>
        </p:nvSpPr>
        <p:spPr bwMode="auto">
          <a:xfrm>
            <a:off x="1905000" y="6262122"/>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2400">
                <a:solidFill>
                  <a:schemeClr val="tx1"/>
                </a:solidFill>
                <a:latin typeface="Times New Roman" panose="02020603050405020304" pitchFamily="18" charset="0"/>
              </a:defRPr>
            </a:lvl1pPr>
            <a:lvl2pPr marL="742950" indent="-285750" eaLnBrk="0" hangingPunct="0">
              <a:spcBef>
                <a:spcPts val="550"/>
              </a:spcBef>
              <a:buClr>
                <a:schemeClr val="accent1"/>
              </a:buClr>
              <a:buFont typeface="Verdana" panose="020B060403050404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Times New Roman" panose="02020603050405020304" pitchFamily="18" charset="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Times New Roman" panose="02020603050405020304" pitchFamily="18" charset="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tr-TR" sz="2000" dirty="0"/>
              <a:t>Fig. 13–28</a:t>
            </a:r>
          </a:p>
        </p:txBody>
      </p:sp>
    </p:spTree>
    <p:extLst>
      <p:ext uri="{BB962C8B-B14F-4D97-AF65-F5344CB8AC3E}">
        <p14:creationId xmlns:p14="http://schemas.microsoft.com/office/powerpoint/2010/main" val="4050682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38</a:t>
            </a:fld>
            <a:endParaRPr lang="en-US"/>
          </a:p>
        </p:txBody>
      </p:sp>
      <p:sp>
        <p:nvSpPr>
          <p:cNvPr id="3" name="Rectangle 2"/>
          <p:cNvSpPr/>
          <p:nvPr/>
        </p:nvSpPr>
        <p:spPr>
          <a:xfrm>
            <a:off x="304800" y="76200"/>
            <a:ext cx="8610600" cy="1661993"/>
          </a:xfrm>
          <a:prstGeom prst="rect">
            <a:avLst/>
          </a:prstGeom>
        </p:spPr>
        <p:txBody>
          <a:bodyPr wrap="square">
            <a:spAutoFit/>
          </a:bodyPr>
          <a:lstStyle/>
          <a:p>
            <a:pPr algn="just"/>
            <a:endParaRPr lang="en-US" sz="2000" dirty="0">
              <a:solidFill>
                <a:srgbClr val="000000"/>
              </a:solidFill>
              <a:latin typeface="+mj-lt"/>
            </a:endParaRPr>
          </a:p>
          <a:p>
            <a:pPr algn="just"/>
            <a:r>
              <a:rPr lang="en-US" sz="2000" dirty="0">
                <a:solidFill>
                  <a:srgbClr val="000000"/>
                </a:solidFill>
                <a:latin typeface="+mj-lt"/>
              </a:rPr>
              <a:t> </a:t>
            </a:r>
            <a:r>
              <a:rPr lang="en-US" sz="2800" b="1" i="1" dirty="0">
                <a:solidFill>
                  <a:srgbClr val="000000"/>
                </a:solidFill>
                <a:latin typeface="+mj-lt"/>
              </a:rPr>
              <a:t>Simple Gear Train: </a:t>
            </a:r>
            <a:endParaRPr lang="en-US" sz="2800" dirty="0">
              <a:solidFill>
                <a:srgbClr val="000000"/>
              </a:solidFill>
              <a:latin typeface="+mj-lt"/>
            </a:endParaRPr>
          </a:p>
          <a:p>
            <a:pPr algn="just"/>
            <a:r>
              <a:rPr lang="en-US" dirty="0">
                <a:solidFill>
                  <a:srgbClr val="000000"/>
                </a:solidFill>
                <a:latin typeface="+mj-lt"/>
              </a:rPr>
              <a:t>When there is only one gear on each </a:t>
            </a:r>
            <a:r>
              <a:rPr lang="en-US" dirty="0" smtClean="0">
                <a:solidFill>
                  <a:srgbClr val="000000"/>
                </a:solidFill>
                <a:latin typeface="+mj-lt"/>
              </a:rPr>
              <a:t>shaft, </a:t>
            </a:r>
            <a:r>
              <a:rPr lang="en-US" dirty="0">
                <a:solidFill>
                  <a:srgbClr val="000000"/>
                </a:solidFill>
                <a:latin typeface="+mj-lt"/>
              </a:rPr>
              <a:t>it is known as </a:t>
            </a:r>
            <a:r>
              <a:rPr lang="en-US" b="1" i="1" dirty="0">
                <a:solidFill>
                  <a:srgbClr val="000000"/>
                </a:solidFill>
                <a:latin typeface="+mj-lt"/>
              </a:rPr>
              <a:t>simple gear train</a:t>
            </a:r>
            <a:r>
              <a:rPr lang="en-US" b="1" dirty="0">
                <a:solidFill>
                  <a:srgbClr val="000000"/>
                </a:solidFill>
                <a:latin typeface="+mj-lt"/>
              </a:rPr>
              <a:t>. </a:t>
            </a:r>
            <a:r>
              <a:rPr lang="en-US" dirty="0">
                <a:solidFill>
                  <a:srgbClr val="000000"/>
                </a:solidFill>
                <a:latin typeface="+mj-lt"/>
              </a:rPr>
              <a:t>The gears are represented by their pitch </a:t>
            </a:r>
            <a:r>
              <a:rPr lang="en-US" dirty="0" smtClean="0">
                <a:solidFill>
                  <a:srgbClr val="000000"/>
                </a:solidFill>
                <a:latin typeface="+mj-lt"/>
              </a:rPr>
              <a:t>circles. Since </a:t>
            </a:r>
            <a:r>
              <a:rPr lang="en-US" dirty="0">
                <a:solidFill>
                  <a:srgbClr val="000000"/>
                </a:solidFill>
                <a:latin typeface="+mj-lt"/>
              </a:rPr>
              <a:t>the gear 1 drives the gear 2, therefore gear 1 is called the </a:t>
            </a:r>
            <a:r>
              <a:rPr lang="en-US" b="1" i="1" dirty="0">
                <a:solidFill>
                  <a:srgbClr val="000000"/>
                </a:solidFill>
                <a:latin typeface="+mj-lt"/>
              </a:rPr>
              <a:t>driver </a:t>
            </a:r>
            <a:r>
              <a:rPr lang="en-US" dirty="0">
                <a:solidFill>
                  <a:srgbClr val="000000"/>
                </a:solidFill>
                <a:latin typeface="+mj-lt"/>
              </a:rPr>
              <a:t>and the gear 2 is called the </a:t>
            </a:r>
            <a:r>
              <a:rPr lang="en-US" b="1" i="1" dirty="0">
                <a:solidFill>
                  <a:srgbClr val="000000"/>
                </a:solidFill>
                <a:latin typeface="+mj-lt"/>
              </a:rPr>
              <a:t>driven </a:t>
            </a:r>
            <a:r>
              <a:rPr lang="en-US" dirty="0">
                <a:solidFill>
                  <a:srgbClr val="000000"/>
                </a:solidFill>
                <a:latin typeface="+mj-lt"/>
              </a:rPr>
              <a:t>or </a:t>
            </a:r>
            <a:r>
              <a:rPr lang="en-US" b="1" i="1" dirty="0">
                <a:solidFill>
                  <a:srgbClr val="000000"/>
                </a:solidFill>
                <a:latin typeface="+mj-lt"/>
              </a:rPr>
              <a:t>follower</a:t>
            </a:r>
            <a:r>
              <a:rPr lang="en-US" b="1" dirty="0">
                <a:solidFill>
                  <a:srgbClr val="000000"/>
                </a:solidFill>
                <a:latin typeface="+mj-lt"/>
              </a:rPr>
              <a:t>. </a:t>
            </a:r>
            <a:endParaRPr lang="en-US" dirty="0">
              <a:latin typeface="+mj-lt"/>
            </a:endParaRPr>
          </a:p>
        </p:txBody>
      </p:sp>
      <p:pic>
        <p:nvPicPr>
          <p:cNvPr id="4" name="Picture 3"/>
          <p:cNvPicPr>
            <a:picLocks noChangeAspect="1"/>
          </p:cNvPicPr>
          <p:nvPr/>
        </p:nvPicPr>
        <p:blipFill>
          <a:blip r:embed="rId2"/>
          <a:stretch>
            <a:fillRect/>
          </a:stretch>
        </p:blipFill>
        <p:spPr>
          <a:xfrm>
            <a:off x="304800" y="1905000"/>
            <a:ext cx="8013600" cy="3048000"/>
          </a:xfrm>
          <a:prstGeom prst="rect">
            <a:avLst/>
          </a:prstGeom>
        </p:spPr>
      </p:pic>
    </p:spTree>
    <p:extLst>
      <p:ext uri="{BB962C8B-B14F-4D97-AF65-F5344CB8AC3E}">
        <p14:creationId xmlns:p14="http://schemas.microsoft.com/office/powerpoint/2010/main" val="3315024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39</a:t>
            </a:fld>
            <a:endParaRPr lang="en-US"/>
          </a:p>
        </p:txBody>
      </p:sp>
      <p:sp>
        <p:nvSpPr>
          <p:cNvPr id="3" name="Rectangle 2"/>
          <p:cNvSpPr/>
          <p:nvPr/>
        </p:nvSpPr>
        <p:spPr>
          <a:xfrm>
            <a:off x="228600" y="304800"/>
            <a:ext cx="8458200" cy="1631216"/>
          </a:xfrm>
          <a:prstGeom prst="rect">
            <a:avLst/>
          </a:prstGeom>
        </p:spPr>
        <p:txBody>
          <a:bodyPr wrap="square">
            <a:spAutoFit/>
          </a:bodyPr>
          <a:lstStyle/>
          <a:p>
            <a:pPr algn="just"/>
            <a:r>
              <a:rPr lang="en-US" sz="2800" b="1" i="1" dirty="0">
                <a:solidFill>
                  <a:srgbClr val="000000"/>
                </a:solidFill>
                <a:latin typeface="+mj-lt"/>
              </a:rPr>
              <a:t>Compound Gear Train: </a:t>
            </a:r>
            <a:endParaRPr lang="en-US" sz="2800" dirty="0">
              <a:solidFill>
                <a:srgbClr val="000000"/>
              </a:solidFill>
              <a:latin typeface="+mj-lt"/>
            </a:endParaRPr>
          </a:p>
          <a:p>
            <a:pPr algn="just"/>
            <a:r>
              <a:rPr lang="en-US" dirty="0">
                <a:solidFill>
                  <a:srgbClr val="000000"/>
                </a:solidFill>
                <a:latin typeface="+mj-lt"/>
              </a:rPr>
              <a:t>When there is more than one gear on a </a:t>
            </a:r>
            <a:r>
              <a:rPr lang="en-US" dirty="0" smtClean="0">
                <a:solidFill>
                  <a:srgbClr val="000000"/>
                </a:solidFill>
                <a:latin typeface="+mj-lt"/>
              </a:rPr>
              <a:t>shaft, </a:t>
            </a:r>
            <a:r>
              <a:rPr lang="en-US" dirty="0">
                <a:solidFill>
                  <a:srgbClr val="000000"/>
                </a:solidFill>
                <a:latin typeface="+mj-lt"/>
              </a:rPr>
              <a:t>it is called a </a:t>
            </a:r>
            <a:r>
              <a:rPr lang="en-US" b="1" i="1" dirty="0">
                <a:solidFill>
                  <a:srgbClr val="000000"/>
                </a:solidFill>
                <a:latin typeface="+mj-lt"/>
              </a:rPr>
              <a:t>compound train of gear</a:t>
            </a:r>
            <a:r>
              <a:rPr lang="en-US" b="1" dirty="0">
                <a:solidFill>
                  <a:srgbClr val="000000"/>
                </a:solidFill>
                <a:latin typeface="+mj-lt"/>
              </a:rPr>
              <a:t>. </a:t>
            </a:r>
            <a:endParaRPr lang="en-US" dirty="0">
              <a:solidFill>
                <a:srgbClr val="000000"/>
              </a:solidFill>
              <a:latin typeface="+mj-lt"/>
            </a:endParaRPr>
          </a:p>
          <a:p>
            <a:pPr algn="just"/>
            <a:r>
              <a:rPr lang="en-US" dirty="0" smtClean="0">
                <a:solidFill>
                  <a:srgbClr val="000000"/>
                </a:solidFill>
                <a:latin typeface="+mj-lt"/>
              </a:rPr>
              <a:t>In </a:t>
            </a:r>
            <a:r>
              <a:rPr lang="en-US" dirty="0">
                <a:solidFill>
                  <a:srgbClr val="000000"/>
                </a:solidFill>
                <a:latin typeface="+mj-lt"/>
              </a:rPr>
              <a:t>this case, each intermediate shaft has two gears rigidly fixed to it so that they may have the same speed. One of these two gears meshes with the driver and the other with the driven or follower attached to the next </a:t>
            </a:r>
            <a:r>
              <a:rPr lang="en-US" dirty="0" smtClean="0">
                <a:solidFill>
                  <a:srgbClr val="000000"/>
                </a:solidFill>
                <a:latin typeface="+mj-lt"/>
              </a:rPr>
              <a:t>shaft. </a:t>
            </a:r>
            <a:endParaRPr lang="en-US" dirty="0">
              <a:latin typeface="+mj-lt"/>
            </a:endParaRPr>
          </a:p>
        </p:txBody>
      </p:sp>
      <p:pic>
        <p:nvPicPr>
          <p:cNvPr id="4" name="Picture 3"/>
          <p:cNvPicPr>
            <a:picLocks noChangeAspect="1"/>
          </p:cNvPicPr>
          <p:nvPr/>
        </p:nvPicPr>
        <p:blipFill>
          <a:blip r:embed="rId2"/>
          <a:stretch>
            <a:fillRect/>
          </a:stretch>
        </p:blipFill>
        <p:spPr>
          <a:xfrm>
            <a:off x="838200" y="2038449"/>
            <a:ext cx="5250305" cy="4683026"/>
          </a:xfrm>
          <a:prstGeom prst="rect">
            <a:avLst/>
          </a:prstGeom>
        </p:spPr>
      </p:pic>
    </p:spTree>
    <p:extLst>
      <p:ext uri="{BB962C8B-B14F-4D97-AF65-F5344CB8AC3E}">
        <p14:creationId xmlns:p14="http://schemas.microsoft.com/office/powerpoint/2010/main" val="348328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a:t>
            </a:fld>
            <a:endParaRPr lang="en-US"/>
          </a:p>
        </p:txBody>
      </p:sp>
      <p:sp>
        <p:nvSpPr>
          <p:cNvPr id="3" name="Rectangle 2"/>
          <p:cNvSpPr/>
          <p:nvPr/>
        </p:nvSpPr>
        <p:spPr>
          <a:xfrm>
            <a:off x="457200" y="152400"/>
            <a:ext cx="8382000" cy="1846659"/>
          </a:xfrm>
          <a:prstGeom prst="rect">
            <a:avLst/>
          </a:prstGeom>
        </p:spPr>
        <p:txBody>
          <a:bodyPr wrap="square">
            <a:spAutoFit/>
          </a:bodyPr>
          <a:lstStyle/>
          <a:p>
            <a:pPr algn="just"/>
            <a:r>
              <a:rPr lang="en-US" sz="2400" b="1" i="1" dirty="0">
                <a:latin typeface="+mj-lt"/>
              </a:rPr>
              <a:t>Bevel </a:t>
            </a:r>
            <a:r>
              <a:rPr lang="en-US" sz="2400" b="1" i="1" dirty="0" smtClean="0">
                <a:latin typeface="+mj-lt"/>
              </a:rPr>
              <a:t>gears</a:t>
            </a:r>
            <a:r>
              <a:rPr lang="tr-TR" sz="2400" b="1" i="1" dirty="0" smtClean="0">
                <a:latin typeface="+mj-lt"/>
              </a:rPr>
              <a:t> </a:t>
            </a:r>
            <a:r>
              <a:rPr lang="tr-TR" sz="2400" b="1" i="1" dirty="0" smtClean="0">
                <a:solidFill>
                  <a:srgbClr val="FF0000"/>
                </a:solidFill>
                <a:latin typeface="+mj-lt"/>
              </a:rPr>
              <a:t>(konik dişliler)</a:t>
            </a:r>
            <a:r>
              <a:rPr lang="en-US" i="1" dirty="0" smtClean="0">
                <a:latin typeface="+mj-lt"/>
              </a:rPr>
              <a:t>, </a:t>
            </a:r>
            <a:r>
              <a:rPr lang="en-US" dirty="0">
                <a:latin typeface="+mj-lt"/>
              </a:rPr>
              <a:t>shown in Fig. 13–3, have teeth formed on conical surfaces and </a:t>
            </a:r>
            <a:r>
              <a:rPr lang="en-US" dirty="0" smtClean="0">
                <a:latin typeface="+mj-lt"/>
              </a:rPr>
              <a:t>are</a:t>
            </a:r>
            <a:r>
              <a:rPr lang="tr-TR" dirty="0" smtClean="0">
                <a:latin typeface="+mj-lt"/>
              </a:rPr>
              <a:t> </a:t>
            </a:r>
            <a:r>
              <a:rPr lang="en-US" dirty="0" smtClean="0">
                <a:latin typeface="+mj-lt"/>
              </a:rPr>
              <a:t>used </a:t>
            </a:r>
            <a:r>
              <a:rPr lang="en-US" dirty="0">
                <a:latin typeface="+mj-lt"/>
              </a:rPr>
              <a:t>mostly for transmitting motion between intersecting shafts. The </a:t>
            </a:r>
            <a:r>
              <a:rPr lang="en-US" dirty="0" smtClean="0">
                <a:latin typeface="+mj-lt"/>
              </a:rPr>
              <a:t>first figure</a:t>
            </a:r>
            <a:r>
              <a:rPr lang="tr-TR" dirty="0" smtClean="0">
                <a:latin typeface="+mj-lt"/>
              </a:rPr>
              <a:t> </a:t>
            </a:r>
            <a:r>
              <a:rPr lang="en-US" dirty="0" smtClean="0">
                <a:latin typeface="+mj-lt"/>
              </a:rPr>
              <a:t>illustrates </a:t>
            </a:r>
            <a:r>
              <a:rPr lang="en-US" i="1" dirty="0">
                <a:latin typeface="+mj-lt"/>
              </a:rPr>
              <a:t>straight-tooth bevel gears. Spiral bevel </a:t>
            </a:r>
            <a:r>
              <a:rPr lang="en-US" i="1" dirty="0" smtClean="0">
                <a:latin typeface="+mj-lt"/>
              </a:rPr>
              <a:t>gears </a:t>
            </a:r>
            <a:r>
              <a:rPr lang="en-US" dirty="0" smtClean="0">
                <a:latin typeface="+mj-lt"/>
              </a:rPr>
              <a:t>(the second figure) </a:t>
            </a:r>
            <a:r>
              <a:rPr lang="en-US" dirty="0">
                <a:latin typeface="+mj-lt"/>
              </a:rPr>
              <a:t>are cut so the tooth is </a:t>
            </a:r>
            <a:r>
              <a:rPr lang="en-US" dirty="0" smtClean="0">
                <a:latin typeface="+mj-lt"/>
              </a:rPr>
              <a:t>no</a:t>
            </a:r>
            <a:r>
              <a:rPr lang="tr-TR" dirty="0" smtClean="0">
                <a:latin typeface="+mj-lt"/>
              </a:rPr>
              <a:t> </a:t>
            </a:r>
            <a:r>
              <a:rPr lang="en-US" dirty="0" smtClean="0">
                <a:latin typeface="+mj-lt"/>
              </a:rPr>
              <a:t>longer </a:t>
            </a:r>
            <a:r>
              <a:rPr lang="en-US" dirty="0">
                <a:latin typeface="+mj-lt"/>
              </a:rPr>
              <a:t>straight, but forms a circular arc. </a:t>
            </a:r>
            <a:r>
              <a:rPr lang="en-US" i="1" dirty="0">
                <a:latin typeface="+mj-lt"/>
              </a:rPr>
              <a:t>Hypoid gears </a:t>
            </a:r>
            <a:r>
              <a:rPr lang="en-US" dirty="0">
                <a:latin typeface="+mj-lt"/>
              </a:rPr>
              <a:t>are quite similar to spiral </a:t>
            </a:r>
            <a:r>
              <a:rPr lang="en-US" dirty="0" smtClean="0">
                <a:latin typeface="+mj-lt"/>
              </a:rPr>
              <a:t>bevel</a:t>
            </a:r>
            <a:r>
              <a:rPr lang="tr-TR" dirty="0" smtClean="0">
                <a:latin typeface="+mj-lt"/>
              </a:rPr>
              <a:t> </a:t>
            </a:r>
            <a:r>
              <a:rPr lang="en-US" dirty="0" smtClean="0">
                <a:latin typeface="+mj-lt"/>
              </a:rPr>
              <a:t>gears </a:t>
            </a:r>
            <a:r>
              <a:rPr lang="en-US" dirty="0">
                <a:latin typeface="+mj-lt"/>
              </a:rPr>
              <a:t>except that the shafts are offset and nonintersecting.</a:t>
            </a:r>
            <a:endParaRPr lang="tr-TR" dirty="0">
              <a:latin typeface="+mj-lt"/>
            </a:endParaRPr>
          </a:p>
        </p:txBody>
      </p:sp>
      <p:pic>
        <p:nvPicPr>
          <p:cNvPr id="4" name="Picture 3"/>
          <p:cNvPicPr>
            <a:picLocks noChangeAspect="1"/>
          </p:cNvPicPr>
          <p:nvPr/>
        </p:nvPicPr>
        <p:blipFill rotWithShape="1">
          <a:blip r:embed="rId2"/>
          <a:srcRect l="4886" r="9609"/>
          <a:stretch/>
        </p:blipFill>
        <p:spPr>
          <a:xfrm>
            <a:off x="22853" y="1999059"/>
            <a:ext cx="2667000" cy="4060267"/>
          </a:xfrm>
          <a:prstGeom prst="rect">
            <a:avLst/>
          </a:prstGeom>
        </p:spPr>
      </p:pic>
      <p:pic>
        <p:nvPicPr>
          <p:cNvPr id="3074" name="Picture 2" descr="Gear-kegelzahnra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351" y="1774796"/>
            <a:ext cx="2411699" cy="14141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29209" y="3188930"/>
            <a:ext cx="3438592" cy="646331"/>
          </a:xfrm>
          <a:prstGeom prst="rect">
            <a:avLst/>
          </a:prstGeom>
          <a:noFill/>
        </p:spPr>
        <p:txBody>
          <a:bodyPr wrap="square" rtlCol="0">
            <a:spAutoFit/>
          </a:bodyPr>
          <a:lstStyle/>
          <a:p>
            <a:r>
              <a:rPr lang="tr-TR" dirty="0" smtClean="0"/>
              <a:t>Spiral bevel gear</a:t>
            </a:r>
            <a:r>
              <a:rPr lang="en-US" dirty="0" smtClean="0"/>
              <a:t>set</a:t>
            </a:r>
            <a:r>
              <a:rPr lang="tr-TR" dirty="0" smtClean="0"/>
              <a:t> </a:t>
            </a:r>
            <a:r>
              <a:rPr lang="tr-TR" dirty="0" smtClean="0">
                <a:solidFill>
                  <a:srgbClr val="FF0000"/>
                </a:solidFill>
              </a:rPr>
              <a:t>(spiral konik dişliler)</a:t>
            </a:r>
            <a:endParaRPr lang="tr-TR" dirty="0">
              <a:solidFill>
                <a:srgbClr val="FF0000"/>
              </a:solidFill>
            </a:endParaRPr>
          </a:p>
        </p:txBody>
      </p:sp>
      <p:pic>
        <p:nvPicPr>
          <p:cNvPr id="3076" name="Picture 4" descr="http://cdn.pearltrees.com/s/pic/la/hypoid-reduction-gear-745780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126" y="4008955"/>
            <a:ext cx="3417656" cy="2492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2431" y="6426645"/>
            <a:ext cx="4065537" cy="369332"/>
          </a:xfrm>
          <a:prstGeom prst="rect">
            <a:avLst/>
          </a:prstGeom>
          <a:noFill/>
        </p:spPr>
        <p:txBody>
          <a:bodyPr wrap="none" rtlCol="0">
            <a:spAutoFit/>
          </a:bodyPr>
          <a:lstStyle/>
          <a:p>
            <a:r>
              <a:rPr lang="tr-TR" dirty="0" smtClean="0"/>
              <a:t>Hypoid gear</a:t>
            </a:r>
            <a:r>
              <a:rPr lang="en-US" dirty="0" smtClean="0"/>
              <a:t>set </a:t>
            </a:r>
            <a:r>
              <a:rPr lang="tr-TR" dirty="0" smtClean="0">
                <a:solidFill>
                  <a:srgbClr val="FF0000"/>
                </a:solidFill>
              </a:rPr>
              <a:t>(</a:t>
            </a:r>
            <a:r>
              <a:rPr lang="en-US" dirty="0" err="1" smtClean="0">
                <a:solidFill>
                  <a:srgbClr val="FF0000"/>
                </a:solidFill>
              </a:rPr>
              <a:t>hipoid</a:t>
            </a:r>
            <a:r>
              <a:rPr lang="tr-TR" dirty="0" smtClean="0">
                <a:solidFill>
                  <a:srgbClr val="FF0000"/>
                </a:solidFill>
              </a:rPr>
              <a:t> </a:t>
            </a:r>
            <a:r>
              <a:rPr lang="tr-TR" dirty="0">
                <a:solidFill>
                  <a:srgbClr val="FF0000"/>
                </a:solidFill>
              </a:rPr>
              <a:t>konik dişliler)</a:t>
            </a:r>
            <a:endParaRPr lang="tr-TR" dirty="0"/>
          </a:p>
        </p:txBody>
      </p:sp>
      <p:pic>
        <p:nvPicPr>
          <p:cNvPr id="3078" name="Picture 6" descr="http://www.linngear.com/wp-content/uploads/2012/10/3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2655217" y="2161976"/>
            <a:ext cx="2641610" cy="20539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19116" y="4270206"/>
            <a:ext cx="2062483" cy="923330"/>
          </a:xfrm>
          <a:prstGeom prst="rect">
            <a:avLst/>
          </a:prstGeom>
          <a:noFill/>
        </p:spPr>
        <p:txBody>
          <a:bodyPr wrap="square" rtlCol="0">
            <a:spAutoFit/>
          </a:bodyPr>
          <a:lstStyle/>
          <a:p>
            <a:r>
              <a:rPr lang="en-US" dirty="0" smtClean="0"/>
              <a:t>Straight-tooth </a:t>
            </a:r>
            <a:r>
              <a:rPr lang="en-US" dirty="0"/>
              <a:t>b</a:t>
            </a:r>
            <a:r>
              <a:rPr lang="tr-TR" dirty="0" smtClean="0"/>
              <a:t>evel gear</a:t>
            </a:r>
            <a:r>
              <a:rPr lang="en-US" dirty="0" smtClean="0"/>
              <a:t>set</a:t>
            </a:r>
            <a:r>
              <a:rPr lang="tr-TR" dirty="0" smtClean="0"/>
              <a:t> </a:t>
            </a:r>
            <a:r>
              <a:rPr lang="tr-TR" dirty="0" smtClean="0">
                <a:solidFill>
                  <a:srgbClr val="FF0000"/>
                </a:solidFill>
              </a:rPr>
              <a:t>(düz konik dişliler)</a:t>
            </a:r>
            <a:endParaRPr lang="tr-TR" dirty="0">
              <a:solidFill>
                <a:srgbClr val="FF0000"/>
              </a:solidFill>
            </a:endParaRPr>
          </a:p>
        </p:txBody>
      </p:sp>
    </p:spTree>
    <p:extLst>
      <p:ext uri="{BB962C8B-B14F-4D97-AF65-F5344CB8AC3E}">
        <p14:creationId xmlns:p14="http://schemas.microsoft.com/office/powerpoint/2010/main" val="3156200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40</a:t>
            </a:fld>
            <a:endParaRPr lang="en-US"/>
          </a:p>
        </p:txBody>
      </p:sp>
      <p:pic>
        <p:nvPicPr>
          <p:cNvPr id="3" name="Picture 2"/>
          <p:cNvPicPr>
            <a:picLocks noChangeAspect="1"/>
          </p:cNvPicPr>
          <p:nvPr/>
        </p:nvPicPr>
        <p:blipFill>
          <a:blip r:embed="rId2"/>
          <a:stretch>
            <a:fillRect/>
          </a:stretch>
        </p:blipFill>
        <p:spPr>
          <a:xfrm>
            <a:off x="3962400" y="4648199"/>
            <a:ext cx="3174222" cy="695151"/>
          </a:xfrm>
          <a:prstGeom prst="rect">
            <a:avLst/>
          </a:prstGeom>
        </p:spPr>
      </p:pic>
      <p:pic>
        <p:nvPicPr>
          <p:cNvPr id="4" name="Picture 3"/>
          <p:cNvPicPr>
            <a:picLocks noChangeAspect="1"/>
          </p:cNvPicPr>
          <p:nvPr/>
        </p:nvPicPr>
        <p:blipFill>
          <a:blip r:embed="rId3"/>
          <a:stretch>
            <a:fillRect/>
          </a:stretch>
        </p:blipFill>
        <p:spPr>
          <a:xfrm>
            <a:off x="1143000" y="1828800"/>
            <a:ext cx="4202778" cy="3004500"/>
          </a:xfrm>
          <a:prstGeom prst="rect">
            <a:avLst/>
          </a:prstGeom>
        </p:spPr>
      </p:pic>
      <p:sp>
        <p:nvSpPr>
          <p:cNvPr id="5" name="Rectangle 4"/>
          <p:cNvSpPr/>
          <p:nvPr/>
        </p:nvSpPr>
        <p:spPr>
          <a:xfrm>
            <a:off x="533100" y="241531"/>
            <a:ext cx="8306100" cy="1077218"/>
          </a:xfrm>
          <a:prstGeom prst="rect">
            <a:avLst/>
          </a:prstGeom>
        </p:spPr>
        <p:txBody>
          <a:bodyPr wrap="square">
            <a:spAutoFit/>
          </a:bodyPr>
          <a:lstStyle/>
          <a:p>
            <a:r>
              <a:rPr lang="en-US" sz="2800" b="1" i="1" dirty="0">
                <a:solidFill>
                  <a:srgbClr val="000000"/>
                </a:solidFill>
                <a:latin typeface="Times New Roman" panose="02020603050405020304" pitchFamily="18" charset="0"/>
              </a:rPr>
              <a:t>Reverted Gear Train: </a:t>
            </a:r>
            <a:endParaRPr lang="en-US" sz="28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When the axes of the first gear (</a:t>
            </a:r>
            <a:r>
              <a:rPr lang="en-US" i="1" dirty="0">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a:t>
            </a:r>
            <a:r>
              <a:rPr lang="en-US" i="1" dirty="0">
                <a:solidFill>
                  <a:srgbClr val="000000"/>
                </a:solidFill>
                <a:latin typeface="Times New Roman" panose="02020603050405020304" pitchFamily="18" charset="0"/>
              </a:rPr>
              <a:t>e</a:t>
            </a:r>
            <a:r>
              <a:rPr lang="en-US" dirty="0">
                <a:solidFill>
                  <a:srgbClr val="000000"/>
                </a:solidFill>
                <a:latin typeface="Times New Roman" panose="02020603050405020304" pitchFamily="18" charset="0"/>
              </a:rPr>
              <a:t>. first driver) and the last gear (</a:t>
            </a:r>
            <a:r>
              <a:rPr lang="en-US" i="1" dirty="0">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a:t>
            </a:r>
            <a:r>
              <a:rPr lang="en-US" i="1" dirty="0">
                <a:solidFill>
                  <a:srgbClr val="000000"/>
                </a:solidFill>
                <a:latin typeface="Times New Roman" panose="02020603050405020304" pitchFamily="18" charset="0"/>
              </a:rPr>
              <a:t>e</a:t>
            </a:r>
            <a:r>
              <a:rPr lang="en-US" dirty="0">
                <a:solidFill>
                  <a:srgbClr val="000000"/>
                </a:solidFill>
                <a:latin typeface="Times New Roman" panose="02020603050405020304" pitchFamily="18" charset="0"/>
              </a:rPr>
              <a:t>. last driven or follower) are co-axial, then the gear train is known as </a:t>
            </a:r>
            <a:r>
              <a:rPr lang="en-US" b="1" i="1" dirty="0">
                <a:solidFill>
                  <a:srgbClr val="000000"/>
                </a:solidFill>
                <a:latin typeface="Times New Roman" panose="02020603050405020304" pitchFamily="18" charset="0"/>
              </a:rPr>
              <a:t>reverted gear </a:t>
            </a:r>
            <a:r>
              <a:rPr lang="en-US" b="1" dirty="0">
                <a:solidFill>
                  <a:srgbClr val="000000"/>
                </a:solidFill>
                <a:latin typeface="Times New Roman" panose="02020603050405020304" pitchFamily="18" charset="0"/>
              </a:rPr>
              <a:t>train </a:t>
            </a:r>
            <a:r>
              <a:rPr lang="en-US" dirty="0">
                <a:solidFill>
                  <a:srgbClr val="000000"/>
                </a:solidFill>
                <a:latin typeface="Times New Roman" panose="02020603050405020304" pitchFamily="18" charset="0"/>
              </a:rPr>
              <a:t>as shown in </a:t>
            </a:r>
            <a:endParaRPr lang="en-US" dirty="0"/>
          </a:p>
        </p:txBody>
      </p:sp>
    </p:spTree>
    <p:extLst>
      <p:ext uri="{BB962C8B-B14F-4D97-AF65-F5344CB8AC3E}">
        <p14:creationId xmlns:p14="http://schemas.microsoft.com/office/powerpoint/2010/main" val="1273195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41</a:t>
            </a:fld>
            <a:endParaRPr lang="en-US"/>
          </a:p>
        </p:txBody>
      </p:sp>
      <p:pic>
        <p:nvPicPr>
          <p:cNvPr id="1026" name="Picture 2" descr="Image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6816200" cy="56025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6033184"/>
            <a:ext cx="8610600" cy="646331"/>
          </a:xfrm>
          <a:prstGeom prst="rect">
            <a:avLst/>
          </a:prstGeom>
        </p:spPr>
        <p:txBody>
          <a:bodyPr wrap="square">
            <a:spAutoFit/>
          </a:bodyPr>
          <a:lstStyle/>
          <a:p>
            <a:r>
              <a:rPr lang="en-US" dirty="0">
                <a:solidFill>
                  <a:srgbClr val="333333"/>
                </a:solidFill>
              </a:rPr>
              <a:t>Cross-section of the single stage single input gear with clutch and primary </a:t>
            </a:r>
            <a:r>
              <a:rPr lang="en-US" dirty="0" smtClean="0">
                <a:solidFill>
                  <a:srgbClr val="333333"/>
                </a:solidFill>
              </a:rPr>
              <a:t>PTO</a:t>
            </a:r>
            <a:r>
              <a:rPr lang="tr-TR" dirty="0" smtClean="0">
                <a:solidFill>
                  <a:srgbClr val="333333"/>
                </a:solidFill>
              </a:rPr>
              <a:t> (power take off). OD box: oil distribution box.</a:t>
            </a:r>
            <a:endParaRPr lang="tr-TR" dirty="0"/>
          </a:p>
        </p:txBody>
      </p:sp>
      <p:sp>
        <p:nvSpPr>
          <p:cNvPr id="4" name="TextBox 3"/>
          <p:cNvSpPr txBox="1"/>
          <p:nvPr/>
        </p:nvSpPr>
        <p:spPr>
          <a:xfrm>
            <a:off x="6658795" y="236463"/>
            <a:ext cx="2255746" cy="369332"/>
          </a:xfrm>
          <a:prstGeom prst="rect">
            <a:avLst/>
          </a:prstGeom>
          <a:noFill/>
        </p:spPr>
        <p:txBody>
          <a:bodyPr wrap="none" rtlCol="0">
            <a:spAutoFit/>
          </a:bodyPr>
          <a:lstStyle/>
          <a:p>
            <a:r>
              <a:rPr lang="tr-TR" b="1" dirty="0" smtClean="0"/>
              <a:t>Marine Technology</a:t>
            </a:r>
            <a:endParaRPr lang="tr-TR" b="1" dirty="0"/>
          </a:p>
        </p:txBody>
      </p:sp>
    </p:spTree>
    <p:extLst>
      <p:ext uri="{BB962C8B-B14F-4D97-AF65-F5344CB8AC3E}">
        <p14:creationId xmlns:p14="http://schemas.microsoft.com/office/powerpoint/2010/main" val="1007732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42</a:t>
            </a:fld>
            <a:endParaRPr lang="en-US"/>
          </a:p>
        </p:txBody>
      </p:sp>
      <p:pic>
        <p:nvPicPr>
          <p:cNvPr id="2050" name="Picture 2" descr="spiral bevel gearbo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02" y="76200"/>
            <a:ext cx="4492625" cy="40236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3702" y="4049661"/>
            <a:ext cx="5870575"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2275BD"/>
                </a:solidFill>
                <a:effectLst/>
                <a:latin typeface="+mn-lt"/>
                <a:cs typeface="Arial" panose="020B0604020202020204" pitchFamily="34" charset="0"/>
              </a:rPr>
              <a:t>1. Housing: </a:t>
            </a:r>
            <a:r>
              <a:rPr kumimoji="0" lang="tr-TR" altLang="tr-TR" sz="1400" b="0" i="0" u="none" strike="noStrike" cap="none" normalizeH="0" baseline="0" dirty="0" smtClean="0">
                <a:ln>
                  <a:noFill/>
                </a:ln>
                <a:solidFill>
                  <a:srgbClr val="444444"/>
                </a:solidFill>
                <a:effectLst/>
                <a:latin typeface="+mn-lt"/>
                <a:cs typeface="Arial" panose="020B0604020202020204" pitchFamily="34" charset="0"/>
              </a:rPr>
              <a:t>Sturdy cast iron housing (Aluminum in size 35mm and 45mm) - all 6 sides can be used for mounting </a:t>
            </a:r>
            <a:endParaRPr kumimoji="0" lang="tr-TR" altLang="tr-TR"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2275BD"/>
                </a:solidFill>
                <a:effectLst/>
                <a:latin typeface="+mn-lt"/>
                <a:cs typeface="Arial" panose="020B0604020202020204" pitchFamily="34" charset="0"/>
              </a:rPr>
              <a:t>2. Bearings:  </a:t>
            </a:r>
            <a:r>
              <a:rPr kumimoji="0" lang="tr-TR" altLang="tr-TR" sz="1400" b="0" i="0" u="none" strike="noStrike" cap="none" normalizeH="0" baseline="0" dirty="0" smtClean="0">
                <a:ln>
                  <a:noFill/>
                </a:ln>
                <a:solidFill>
                  <a:srgbClr val="444444"/>
                </a:solidFill>
                <a:effectLst/>
                <a:latin typeface="+mn-lt"/>
                <a:cs typeface="Arial" panose="020B0604020202020204" pitchFamily="34" charset="0"/>
              </a:rPr>
              <a:t>Deep groove ball bearings handle axial and radial loading. (Reinforced and taper roller options available)</a:t>
            </a:r>
            <a:endParaRPr kumimoji="0" lang="tr-TR" altLang="tr-TR"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2275BD"/>
                </a:solidFill>
                <a:effectLst/>
                <a:latin typeface="+mn-lt"/>
                <a:cs typeface="Arial" panose="020B0604020202020204" pitchFamily="34" charset="0"/>
              </a:rPr>
              <a:t>3. Spiral Bevel Gearing:  </a:t>
            </a:r>
            <a:r>
              <a:rPr kumimoji="0" lang="tr-TR" altLang="tr-TR" sz="1400" b="0" i="0" u="none" strike="noStrike" cap="none" normalizeH="0" baseline="0" dirty="0" smtClean="0">
                <a:ln>
                  <a:noFill/>
                </a:ln>
                <a:solidFill>
                  <a:srgbClr val="444444"/>
                </a:solidFill>
                <a:effectLst/>
                <a:latin typeface="+mn-lt"/>
                <a:cs typeface="Arial" panose="020B0604020202020204" pitchFamily="34" charset="0"/>
              </a:rPr>
              <a:t>Precision cut, hardened, and lapped in pairs for ideal tooth contact. Mathematically precise ratios from 1:1 to 6:1</a:t>
            </a:r>
            <a:endParaRPr kumimoji="0" lang="tr-TR" altLang="tr-TR"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2275BD"/>
                </a:solidFill>
                <a:effectLst/>
                <a:latin typeface="+mn-lt"/>
                <a:cs typeface="Arial" panose="020B0604020202020204" pitchFamily="34" charset="0"/>
              </a:rPr>
              <a:t>4. Input:  </a:t>
            </a:r>
            <a:r>
              <a:rPr kumimoji="0" lang="tr-TR" altLang="tr-TR" sz="1400" b="0" i="0" u="none" strike="noStrike" cap="none" normalizeH="0" baseline="0" dirty="0" smtClean="0">
                <a:ln>
                  <a:noFill/>
                </a:ln>
                <a:solidFill>
                  <a:srgbClr val="444444"/>
                </a:solidFill>
                <a:effectLst/>
                <a:latin typeface="+mn-lt"/>
                <a:cs typeface="Arial" panose="020B0604020202020204" pitchFamily="34" charset="0"/>
              </a:rPr>
              <a:t>Available with shaft input or integrated motor adapter and coupling to easily mount to any IEC, NEMA, or servo motor</a:t>
            </a:r>
            <a:endParaRPr kumimoji="0" lang="tr-TR" altLang="tr-TR"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2275BD"/>
                </a:solidFill>
                <a:effectLst/>
                <a:latin typeface="+mn-lt"/>
                <a:cs typeface="Arial" panose="020B0604020202020204" pitchFamily="34" charset="0"/>
              </a:rPr>
              <a:t>5. Output:  </a:t>
            </a:r>
            <a:r>
              <a:rPr kumimoji="0" lang="tr-TR" altLang="tr-TR" sz="1400" b="0" i="0" u="none" strike="noStrike" cap="none" normalizeH="0" baseline="0" dirty="0" smtClean="0">
                <a:ln>
                  <a:noFill/>
                </a:ln>
                <a:solidFill>
                  <a:srgbClr val="444444"/>
                </a:solidFill>
                <a:effectLst/>
                <a:latin typeface="+mn-lt"/>
                <a:cs typeface="Arial" panose="020B0604020202020204" pitchFamily="34" charset="0"/>
              </a:rPr>
              <a:t>Solid shaft with key or keyed hollow shaft are standard. (Smooth shaft or shrink disc clamping available)</a:t>
            </a:r>
            <a:endParaRPr kumimoji="0" lang="tr-TR" altLang="tr-TR"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2275BD"/>
                </a:solidFill>
                <a:effectLst/>
                <a:latin typeface="+mn-lt"/>
                <a:cs typeface="Arial" panose="020B0604020202020204" pitchFamily="34" charset="0"/>
              </a:rPr>
              <a:t>6. Seals:  </a:t>
            </a:r>
            <a:r>
              <a:rPr kumimoji="0" lang="tr-TR" altLang="tr-TR" sz="1400" b="0" i="0" u="none" strike="noStrike" cap="none" normalizeH="0" baseline="0" dirty="0" smtClean="0">
                <a:ln>
                  <a:noFill/>
                </a:ln>
                <a:solidFill>
                  <a:srgbClr val="444444"/>
                </a:solidFill>
                <a:effectLst/>
                <a:latin typeface="+mn-lt"/>
                <a:cs typeface="Arial" panose="020B0604020202020204" pitchFamily="34" charset="0"/>
              </a:rPr>
              <a:t>Lubricated for life and protected with high quality NBR seals. (Viton® and FPM seals available) </a:t>
            </a:r>
            <a:endParaRPr kumimoji="0" lang="tr-TR" altLang="tr-TR" sz="1400" b="0" i="0" u="none" strike="noStrike" cap="none" normalizeH="0" baseline="0" dirty="0" smtClean="0">
              <a:ln>
                <a:noFill/>
              </a:ln>
              <a:solidFill>
                <a:schemeClr val="tx1"/>
              </a:solidFill>
              <a:effectLst/>
              <a:latin typeface="+mn-lt"/>
            </a:endParaRPr>
          </a:p>
        </p:txBody>
      </p:sp>
      <p:sp>
        <p:nvSpPr>
          <p:cNvPr id="4" name="Rectangle 3"/>
          <p:cNvSpPr/>
          <p:nvPr/>
        </p:nvSpPr>
        <p:spPr>
          <a:xfrm>
            <a:off x="5029200" y="228600"/>
            <a:ext cx="3886200" cy="646331"/>
          </a:xfrm>
          <a:prstGeom prst="rect">
            <a:avLst/>
          </a:prstGeom>
        </p:spPr>
        <p:txBody>
          <a:bodyPr wrap="square">
            <a:spAutoFit/>
          </a:bodyPr>
          <a:lstStyle/>
          <a:p>
            <a:r>
              <a:rPr lang="tr-TR" b="1" dirty="0">
                <a:solidFill>
                  <a:srgbClr val="444444"/>
                </a:solidFill>
                <a:latin typeface="+mj-lt"/>
              </a:rPr>
              <a:t>GAM Spiral Bevel </a:t>
            </a:r>
            <a:r>
              <a:rPr lang="tr-TR" b="1" dirty="0" smtClean="0">
                <a:solidFill>
                  <a:srgbClr val="444444"/>
                </a:solidFill>
                <a:latin typeface="+mj-lt"/>
              </a:rPr>
              <a:t>Gearboxes: A</a:t>
            </a:r>
            <a:r>
              <a:rPr lang="tr-TR" b="1" dirty="0" smtClean="0">
                <a:latin typeface="+mj-lt"/>
              </a:rPr>
              <a:t>utomation </a:t>
            </a:r>
            <a:r>
              <a:rPr lang="tr-TR" b="1" dirty="0">
                <a:latin typeface="+mj-lt"/>
              </a:rPr>
              <a:t>technology</a:t>
            </a:r>
            <a:endParaRPr lang="tr-TR" b="1" i="0" dirty="0">
              <a:solidFill>
                <a:srgbClr val="444444"/>
              </a:solidFill>
              <a:effectLst/>
              <a:latin typeface="+mj-lt"/>
            </a:endParaRPr>
          </a:p>
        </p:txBody>
      </p:sp>
    </p:spTree>
    <p:extLst>
      <p:ext uri="{BB962C8B-B14F-4D97-AF65-F5344CB8AC3E}">
        <p14:creationId xmlns:p14="http://schemas.microsoft.com/office/powerpoint/2010/main" val="551029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43</a:t>
            </a:fld>
            <a:endParaRPr lang="en-US"/>
          </a:p>
        </p:txBody>
      </p:sp>
      <p:pic>
        <p:nvPicPr>
          <p:cNvPr id="4098" name="Picture 2" descr="Dual-clutch trans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94407"/>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76199"/>
            <a:ext cx="7311617" cy="461665"/>
          </a:xfrm>
          <a:prstGeom prst="rect">
            <a:avLst/>
          </a:prstGeom>
        </p:spPr>
        <p:txBody>
          <a:bodyPr wrap="none">
            <a:spAutoFit/>
          </a:bodyPr>
          <a:lstStyle/>
          <a:p>
            <a:pPr fontAlgn="base"/>
            <a:r>
              <a:rPr lang="tr-TR" sz="2400" b="1" dirty="0">
                <a:solidFill>
                  <a:srgbClr val="232323"/>
                </a:solidFill>
              </a:rPr>
              <a:t>Dual-clutch </a:t>
            </a:r>
            <a:r>
              <a:rPr lang="tr-TR" sz="2400" b="1" dirty="0" smtClean="0">
                <a:solidFill>
                  <a:srgbClr val="232323"/>
                </a:solidFill>
              </a:rPr>
              <a:t>transmission: Automobile Technology</a:t>
            </a:r>
            <a:endParaRPr lang="tr-TR" sz="2400" b="1" i="0" dirty="0">
              <a:solidFill>
                <a:srgbClr val="232323"/>
              </a:solidFill>
              <a:effectLst/>
            </a:endParaRPr>
          </a:p>
        </p:txBody>
      </p:sp>
    </p:spTree>
    <p:extLst>
      <p:ext uri="{BB962C8B-B14F-4D97-AF65-F5344CB8AC3E}">
        <p14:creationId xmlns:p14="http://schemas.microsoft.com/office/powerpoint/2010/main" val="917604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44</a:t>
            </a:fld>
            <a:endParaRPr lang="en-US"/>
          </a:p>
        </p:txBody>
      </p:sp>
      <p:sp>
        <p:nvSpPr>
          <p:cNvPr id="3" name="Rectangle 2"/>
          <p:cNvSpPr/>
          <p:nvPr/>
        </p:nvSpPr>
        <p:spPr>
          <a:xfrm>
            <a:off x="304800" y="685800"/>
            <a:ext cx="8382000" cy="3970318"/>
          </a:xfrm>
          <a:prstGeom prst="rect">
            <a:avLst/>
          </a:prstGeom>
        </p:spPr>
        <p:txBody>
          <a:bodyPr wrap="square">
            <a:spAutoFit/>
          </a:bodyPr>
          <a:lstStyle/>
          <a:p>
            <a:pPr algn="just"/>
            <a:r>
              <a:rPr lang="en-US" dirty="0">
                <a:solidFill>
                  <a:srgbClr val="000000"/>
                </a:solidFill>
              </a:rPr>
              <a:t>Since numbers of teeth on gears must be integers, it is better to </a:t>
            </a:r>
            <a:r>
              <a:rPr lang="en-US" dirty="0" smtClean="0">
                <a:solidFill>
                  <a:srgbClr val="000000"/>
                </a:solidFill>
              </a:rPr>
              <a:t>determine </a:t>
            </a:r>
            <a:r>
              <a:rPr lang="en-US" dirty="0" smtClean="0"/>
              <a:t>them </a:t>
            </a:r>
            <a:r>
              <a:rPr lang="en-US" dirty="0"/>
              <a:t>first, and then obtain pitch diameters second. Determine the number </a:t>
            </a:r>
            <a:r>
              <a:rPr lang="en-US" dirty="0" smtClean="0"/>
              <a:t>of stages </a:t>
            </a:r>
            <a:r>
              <a:rPr lang="en-US" dirty="0"/>
              <a:t>necessary to obtain the overall ratio, then divide the overall ratio </a:t>
            </a:r>
            <a:r>
              <a:rPr lang="en-US" dirty="0" smtClean="0"/>
              <a:t>into portions </a:t>
            </a:r>
            <a:r>
              <a:rPr lang="en-US" dirty="0"/>
              <a:t>to be accomplished in each stage. To minimize package size, keep </a:t>
            </a:r>
            <a:r>
              <a:rPr lang="en-US" dirty="0" smtClean="0"/>
              <a:t>the portions </a:t>
            </a:r>
            <a:r>
              <a:rPr lang="en-US" dirty="0"/>
              <a:t>as evenly divided between the stages as possible. In cases where </a:t>
            </a:r>
            <a:r>
              <a:rPr lang="en-US" dirty="0" smtClean="0"/>
              <a:t>the overall </a:t>
            </a:r>
            <a:r>
              <a:rPr lang="en-US" dirty="0"/>
              <a:t>train value need only be approximated, each stage can be identical. </a:t>
            </a:r>
            <a:endParaRPr lang="en-US" dirty="0" smtClean="0"/>
          </a:p>
          <a:p>
            <a:pPr algn="just"/>
            <a:r>
              <a:rPr lang="en-US" dirty="0" smtClean="0"/>
              <a:t>For example</a:t>
            </a:r>
            <a:r>
              <a:rPr lang="en-US" dirty="0"/>
              <a:t>, in a two-stage compound gear train, assign the square root of the </a:t>
            </a:r>
            <a:r>
              <a:rPr lang="en-US" dirty="0" smtClean="0"/>
              <a:t>overall train </a:t>
            </a:r>
            <a:r>
              <a:rPr lang="en-US" dirty="0"/>
              <a:t>value to each stage. If an exact train value is needed, attempt to factor </a:t>
            </a:r>
            <a:r>
              <a:rPr lang="en-US" dirty="0" smtClean="0"/>
              <a:t>the overall </a:t>
            </a:r>
            <a:r>
              <a:rPr lang="en-US" dirty="0"/>
              <a:t>train value into integer components for each stage. Then assign the </a:t>
            </a:r>
            <a:r>
              <a:rPr lang="en-US" dirty="0" smtClean="0"/>
              <a:t>smallest gear(s</a:t>
            </a:r>
            <a:r>
              <a:rPr lang="en-US" dirty="0"/>
              <a:t>) to the minimum number of teeth allowed for the specific ratio of </a:t>
            </a:r>
            <a:r>
              <a:rPr lang="en-US" dirty="0" smtClean="0"/>
              <a:t>each stage</a:t>
            </a:r>
            <a:r>
              <a:rPr lang="en-US" dirty="0"/>
              <a:t>, in order to avoid interference (see Sec. 13–7). Finally, applying the ratio </a:t>
            </a:r>
            <a:r>
              <a:rPr lang="en-US" dirty="0" smtClean="0"/>
              <a:t>for each </a:t>
            </a:r>
            <a:r>
              <a:rPr lang="en-US" dirty="0"/>
              <a:t>stage, determine the necessary number of teeth for the mating gears. </a:t>
            </a:r>
            <a:r>
              <a:rPr lang="en-US" dirty="0" smtClean="0"/>
              <a:t>Round to </a:t>
            </a:r>
            <a:r>
              <a:rPr lang="en-US" dirty="0"/>
              <a:t>the nearest integer and check that the resulting overall ratio is within </a:t>
            </a:r>
            <a:r>
              <a:rPr lang="en-US" dirty="0" smtClean="0"/>
              <a:t>acceptable tolerance</a:t>
            </a:r>
            <a:r>
              <a:rPr lang="en-US" dirty="0"/>
              <a:t>.</a:t>
            </a:r>
            <a:endParaRPr lang="en-US" dirty="0">
              <a:solidFill>
                <a:srgbClr val="000000"/>
              </a:solidFill>
            </a:endParaRPr>
          </a:p>
        </p:txBody>
      </p:sp>
    </p:spTree>
    <p:extLst>
      <p:ext uri="{BB962C8B-B14F-4D97-AF65-F5344CB8AC3E}">
        <p14:creationId xmlns:p14="http://schemas.microsoft.com/office/powerpoint/2010/main" val="400334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45</a:t>
            </a:fld>
            <a:endParaRPr lang="en-US"/>
          </a:p>
        </p:txBody>
      </p:sp>
      <p:pic>
        <p:nvPicPr>
          <p:cNvPr id="3" name="Picture 2"/>
          <p:cNvPicPr>
            <a:picLocks noChangeAspect="1"/>
          </p:cNvPicPr>
          <p:nvPr/>
        </p:nvPicPr>
        <p:blipFill rotWithShape="1">
          <a:blip r:embed="rId2"/>
          <a:srcRect r="1984"/>
          <a:stretch/>
        </p:blipFill>
        <p:spPr>
          <a:xfrm>
            <a:off x="-1" y="76200"/>
            <a:ext cx="9220201" cy="4114800"/>
          </a:xfrm>
          <a:prstGeom prst="rect">
            <a:avLst/>
          </a:prstGeom>
        </p:spPr>
      </p:pic>
      <p:pic>
        <p:nvPicPr>
          <p:cNvPr id="4" name="table"/>
          <p:cNvPicPr>
            <a:picLocks noChangeAspect="1"/>
          </p:cNvPicPr>
          <p:nvPr/>
        </p:nvPicPr>
        <p:blipFill rotWithShape="1">
          <a:blip r:embed="rId3"/>
          <a:srcRect b="5992"/>
          <a:stretch/>
        </p:blipFill>
        <p:spPr>
          <a:xfrm>
            <a:off x="1493627" y="4392792"/>
            <a:ext cx="6161009" cy="2328683"/>
          </a:xfrm>
          <a:prstGeom prst="rect">
            <a:avLst/>
          </a:prstGeom>
        </p:spPr>
      </p:pic>
    </p:spTree>
    <p:extLst>
      <p:ext uri="{BB962C8B-B14F-4D97-AF65-F5344CB8AC3E}">
        <p14:creationId xmlns:p14="http://schemas.microsoft.com/office/powerpoint/2010/main" val="3266708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46</a:t>
            </a:fld>
            <a:endParaRPr lang="en-US"/>
          </a:p>
        </p:txBody>
      </p:sp>
      <p:pic>
        <p:nvPicPr>
          <p:cNvPr id="3" name="Picture 2"/>
          <p:cNvPicPr>
            <a:picLocks noChangeAspect="1"/>
          </p:cNvPicPr>
          <p:nvPr/>
        </p:nvPicPr>
        <p:blipFill>
          <a:blip r:embed="rId2"/>
          <a:stretch>
            <a:fillRect/>
          </a:stretch>
        </p:blipFill>
        <p:spPr>
          <a:xfrm>
            <a:off x="152400" y="152400"/>
            <a:ext cx="8755302" cy="5257800"/>
          </a:xfrm>
          <a:prstGeom prst="rect">
            <a:avLst/>
          </a:prstGeom>
        </p:spPr>
      </p:pic>
    </p:spTree>
    <p:extLst>
      <p:ext uri="{BB962C8B-B14F-4D97-AF65-F5344CB8AC3E}">
        <p14:creationId xmlns:p14="http://schemas.microsoft.com/office/powerpoint/2010/main" val="1434142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47</a:t>
            </a:fld>
            <a:endParaRPr lang="en-US"/>
          </a:p>
        </p:txBody>
      </p:sp>
      <p:sp>
        <p:nvSpPr>
          <p:cNvPr id="3" name="Rectangle 2"/>
          <p:cNvSpPr/>
          <p:nvPr/>
        </p:nvSpPr>
        <p:spPr>
          <a:xfrm>
            <a:off x="228600" y="228600"/>
            <a:ext cx="4915128" cy="461665"/>
          </a:xfrm>
          <a:prstGeom prst="rect">
            <a:avLst/>
          </a:prstGeom>
        </p:spPr>
        <p:txBody>
          <a:bodyPr wrap="none">
            <a:spAutoFit/>
          </a:bodyPr>
          <a:lstStyle/>
          <a:p>
            <a:r>
              <a:rPr lang="en-US" sz="2400" b="1" dirty="0">
                <a:latin typeface="Bookman Old Style" panose="02050604050505020204" pitchFamily="18" charset="0"/>
              </a:rPr>
              <a:t>Force Analysis—Spur Gearing</a:t>
            </a:r>
            <a:endParaRPr lang="en-US" sz="2400" dirty="0">
              <a:latin typeface="Bookman Old Style" panose="02050604050505020204" pitchFamily="18" charset="0"/>
            </a:endParaRPr>
          </a:p>
        </p:txBody>
      </p:sp>
      <p:sp>
        <p:nvSpPr>
          <p:cNvPr id="4" name="Rectangle 3"/>
          <p:cNvSpPr/>
          <p:nvPr/>
        </p:nvSpPr>
        <p:spPr>
          <a:xfrm>
            <a:off x="304800" y="990600"/>
            <a:ext cx="8610600" cy="3170099"/>
          </a:xfrm>
          <a:prstGeom prst="rect">
            <a:avLst/>
          </a:prstGeom>
        </p:spPr>
        <p:txBody>
          <a:bodyPr wrap="square">
            <a:spAutoFit/>
          </a:bodyPr>
          <a:lstStyle/>
          <a:p>
            <a:pPr marL="285750" indent="-285750" algn="just">
              <a:buFont typeface="Arial" panose="020B0604020202020204" pitchFamily="34" charset="0"/>
              <a:buChar char="•"/>
            </a:pPr>
            <a:r>
              <a:rPr lang="en-US" sz="2000" dirty="0" smtClean="0"/>
              <a:t>Beginning </a:t>
            </a:r>
            <a:r>
              <a:rPr lang="en-US" sz="2000" dirty="0"/>
              <a:t>with the numeral </a:t>
            </a:r>
            <a:r>
              <a:rPr lang="en-US" sz="2000" b="1" dirty="0"/>
              <a:t>1</a:t>
            </a:r>
            <a:r>
              <a:rPr lang="en-US" sz="2000" dirty="0"/>
              <a:t> for the </a:t>
            </a:r>
            <a:r>
              <a:rPr lang="en-US" sz="2000" b="1" dirty="0"/>
              <a:t>frame</a:t>
            </a:r>
            <a:r>
              <a:rPr lang="en-US" sz="2000" dirty="0"/>
              <a:t> of the machine, we shall designate </a:t>
            </a:r>
            <a:r>
              <a:rPr lang="en-US" sz="2000" dirty="0" smtClean="0"/>
              <a:t>the </a:t>
            </a:r>
            <a:r>
              <a:rPr lang="en-US" sz="2000" b="1" dirty="0" smtClean="0"/>
              <a:t>input </a:t>
            </a:r>
            <a:r>
              <a:rPr lang="en-US" sz="2000" b="1" dirty="0"/>
              <a:t>gear as gear 2</a:t>
            </a:r>
            <a:r>
              <a:rPr lang="en-US" sz="2000" dirty="0"/>
              <a:t>, and then number the gears successively 3, 4, etc</a:t>
            </a:r>
            <a:r>
              <a:rPr lang="en-US" sz="2000" dirty="0" smtClean="0"/>
              <a:t>.</a:t>
            </a:r>
            <a:endParaRPr lang="en-US" sz="2000" dirty="0"/>
          </a:p>
          <a:p>
            <a:pPr marL="285750" indent="-285750" algn="just">
              <a:buFont typeface="Arial" panose="020B0604020202020204" pitchFamily="34" charset="0"/>
              <a:buChar char="•"/>
            </a:pPr>
            <a:r>
              <a:rPr lang="en-US" sz="2000" dirty="0"/>
              <a:t>We shall </a:t>
            </a:r>
            <a:r>
              <a:rPr lang="en-US" sz="2000" dirty="0" smtClean="0"/>
              <a:t>designate the </a:t>
            </a:r>
            <a:r>
              <a:rPr lang="en-US" sz="2000" dirty="0"/>
              <a:t>shafts, using lowercase letters of the alphabet,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dirty="0" smtClean="0"/>
              <a:t>etc.</a:t>
            </a:r>
          </a:p>
          <a:p>
            <a:pPr marL="285750" indent="-285750" algn="just">
              <a:buFont typeface="Arial" panose="020B0604020202020204" pitchFamily="34" charset="0"/>
              <a:buChar char="•"/>
            </a:pPr>
            <a:r>
              <a:rPr lang="en-US" sz="2000" dirty="0" smtClean="0"/>
              <a:t>The </a:t>
            </a:r>
            <a:r>
              <a:rPr lang="en-US" sz="2000" dirty="0"/>
              <a:t>force exerted by gear 2 against </a:t>
            </a:r>
            <a:r>
              <a:rPr lang="en-US" sz="2000" dirty="0" smtClean="0"/>
              <a:t>gear 3 </a:t>
            </a:r>
            <a:r>
              <a:rPr lang="en-US" sz="2000" dirty="0"/>
              <a:t>as </a:t>
            </a:r>
            <a:r>
              <a:rPr lang="en-US" sz="2000" i="1" dirty="0" smtClean="0"/>
              <a:t>F</a:t>
            </a:r>
            <a:r>
              <a:rPr lang="en-US" sz="2000" i="1" baseline="-25000" dirty="0" smtClean="0"/>
              <a:t>23</a:t>
            </a:r>
          </a:p>
          <a:p>
            <a:pPr marL="285750" indent="-285750" algn="just">
              <a:buFont typeface="Arial" panose="020B0604020202020204" pitchFamily="34" charset="0"/>
              <a:buChar char="•"/>
            </a:pPr>
            <a:r>
              <a:rPr lang="en-US" sz="2000" dirty="0"/>
              <a:t>The coordinate directions will usually be indicated </a:t>
            </a:r>
            <a:r>
              <a:rPr lang="en-US" sz="2000" dirty="0" smtClean="0"/>
              <a:t>by the </a:t>
            </a:r>
            <a:r>
              <a:rPr lang="en-US" sz="2000" i="1" dirty="0"/>
              <a:t>x</a:t>
            </a:r>
            <a:r>
              <a:rPr lang="en-US" sz="2000" dirty="0"/>
              <a:t>, </a:t>
            </a:r>
            <a:r>
              <a:rPr lang="en-US" sz="2000" i="1" dirty="0"/>
              <a:t>y</a:t>
            </a:r>
            <a:r>
              <a:rPr lang="en-US" sz="2000" dirty="0"/>
              <a:t>, and </a:t>
            </a:r>
            <a:r>
              <a:rPr lang="en-US" sz="2000" i="1" dirty="0"/>
              <a:t>z </a:t>
            </a:r>
            <a:r>
              <a:rPr lang="en-US" sz="2000" dirty="0"/>
              <a:t>coordinates, and the radial and tangential directions by superscripts </a:t>
            </a:r>
            <a:r>
              <a:rPr lang="en-US" sz="2000" i="1" dirty="0" smtClean="0"/>
              <a:t>r </a:t>
            </a:r>
            <a:r>
              <a:rPr lang="en-US" sz="2000" dirty="0" smtClean="0"/>
              <a:t>and </a:t>
            </a:r>
            <a:r>
              <a:rPr lang="en-US" sz="2000" i="1" dirty="0"/>
              <a:t>t</a:t>
            </a:r>
            <a:r>
              <a:rPr lang="en-US" sz="2000" dirty="0"/>
              <a:t>. With this notation, </a:t>
            </a:r>
            <a:r>
              <a:rPr lang="en-US" sz="2000" i="1" dirty="0" smtClean="0"/>
              <a:t>F</a:t>
            </a:r>
            <a:r>
              <a:rPr lang="en-US" sz="2000" i="1" baseline="30000" dirty="0" smtClean="0"/>
              <a:t>t</a:t>
            </a:r>
            <a:r>
              <a:rPr lang="en-US" sz="2000" i="1" baseline="-25000" dirty="0" smtClean="0"/>
              <a:t>43 </a:t>
            </a:r>
            <a:r>
              <a:rPr lang="en-US" sz="2000" dirty="0" smtClean="0"/>
              <a:t> </a:t>
            </a:r>
            <a:r>
              <a:rPr lang="en-US" sz="2000" dirty="0"/>
              <a:t>is the tangential component of the force of gear 4 </a:t>
            </a:r>
            <a:r>
              <a:rPr lang="en-US" sz="2000" dirty="0" smtClean="0"/>
              <a:t>acting against </a:t>
            </a:r>
            <a:r>
              <a:rPr lang="en-US" sz="2000" dirty="0"/>
              <a:t>gear 3.</a:t>
            </a:r>
          </a:p>
        </p:txBody>
      </p:sp>
    </p:spTree>
    <p:extLst>
      <p:ext uri="{BB962C8B-B14F-4D97-AF65-F5344CB8AC3E}">
        <p14:creationId xmlns:p14="http://schemas.microsoft.com/office/powerpoint/2010/main" val="1745945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48</a:t>
            </a:fld>
            <a:endParaRPr lang="en-US"/>
          </a:p>
        </p:txBody>
      </p:sp>
      <p:pic>
        <p:nvPicPr>
          <p:cNvPr id="3" name="Picture 2"/>
          <p:cNvPicPr>
            <a:picLocks noChangeAspect="1"/>
          </p:cNvPicPr>
          <p:nvPr/>
        </p:nvPicPr>
        <p:blipFill>
          <a:blip r:embed="rId2"/>
          <a:stretch>
            <a:fillRect/>
          </a:stretch>
        </p:blipFill>
        <p:spPr>
          <a:xfrm>
            <a:off x="0" y="36871"/>
            <a:ext cx="2819400" cy="4393523"/>
          </a:xfrm>
          <a:prstGeom prst="rect">
            <a:avLst/>
          </a:prstGeom>
        </p:spPr>
      </p:pic>
      <p:pic>
        <p:nvPicPr>
          <p:cNvPr id="4" name="Picture 3"/>
          <p:cNvPicPr>
            <a:picLocks noChangeAspect="1"/>
          </p:cNvPicPr>
          <p:nvPr/>
        </p:nvPicPr>
        <p:blipFill>
          <a:blip r:embed="rId3"/>
          <a:stretch>
            <a:fillRect/>
          </a:stretch>
        </p:blipFill>
        <p:spPr>
          <a:xfrm>
            <a:off x="2743200" y="29497"/>
            <a:ext cx="3048000" cy="5373601"/>
          </a:xfrm>
          <a:prstGeom prst="rect">
            <a:avLst/>
          </a:prstGeom>
        </p:spPr>
      </p:pic>
      <p:pic>
        <p:nvPicPr>
          <p:cNvPr id="6" name="Picture 5"/>
          <p:cNvPicPr>
            <a:picLocks noChangeAspect="1"/>
          </p:cNvPicPr>
          <p:nvPr/>
        </p:nvPicPr>
        <p:blipFill>
          <a:blip r:embed="rId4"/>
          <a:stretch>
            <a:fillRect/>
          </a:stretch>
        </p:blipFill>
        <p:spPr>
          <a:xfrm>
            <a:off x="7010400" y="838200"/>
            <a:ext cx="1419225" cy="590550"/>
          </a:xfrm>
          <a:prstGeom prst="rect">
            <a:avLst/>
          </a:prstGeom>
        </p:spPr>
      </p:pic>
      <p:sp>
        <p:nvSpPr>
          <p:cNvPr id="7" name="TextBox 6"/>
          <p:cNvSpPr txBox="1"/>
          <p:nvPr/>
        </p:nvSpPr>
        <p:spPr>
          <a:xfrm>
            <a:off x="6560574" y="304800"/>
            <a:ext cx="1946367" cy="369332"/>
          </a:xfrm>
          <a:prstGeom prst="rect">
            <a:avLst/>
          </a:prstGeom>
          <a:noFill/>
        </p:spPr>
        <p:txBody>
          <a:bodyPr wrap="none" rtlCol="0">
            <a:spAutoFit/>
          </a:bodyPr>
          <a:lstStyle/>
          <a:p>
            <a:r>
              <a:rPr lang="en-US" dirty="0" smtClean="0"/>
              <a:t>Transmitted load</a:t>
            </a:r>
            <a:endParaRPr lang="en-US" dirty="0"/>
          </a:p>
        </p:txBody>
      </p:sp>
      <p:pic>
        <p:nvPicPr>
          <p:cNvPr id="8" name="Picture 7"/>
          <p:cNvPicPr>
            <a:picLocks noChangeAspect="1"/>
          </p:cNvPicPr>
          <p:nvPr/>
        </p:nvPicPr>
        <p:blipFill>
          <a:blip r:embed="rId5"/>
          <a:stretch>
            <a:fillRect/>
          </a:stretch>
        </p:blipFill>
        <p:spPr>
          <a:xfrm>
            <a:off x="7230450" y="1981199"/>
            <a:ext cx="1217816" cy="609601"/>
          </a:xfrm>
          <a:prstGeom prst="rect">
            <a:avLst/>
          </a:prstGeom>
        </p:spPr>
      </p:pic>
      <p:sp>
        <p:nvSpPr>
          <p:cNvPr id="9" name="TextBox 8"/>
          <p:cNvSpPr txBox="1"/>
          <p:nvPr/>
        </p:nvSpPr>
        <p:spPr>
          <a:xfrm>
            <a:off x="7191036" y="1489398"/>
            <a:ext cx="962364" cy="369332"/>
          </a:xfrm>
          <a:prstGeom prst="rect">
            <a:avLst/>
          </a:prstGeom>
          <a:noFill/>
        </p:spPr>
        <p:txBody>
          <a:bodyPr wrap="square" rtlCol="0">
            <a:spAutoFit/>
          </a:bodyPr>
          <a:lstStyle/>
          <a:p>
            <a:r>
              <a:rPr lang="en-US" dirty="0"/>
              <a:t>T</a:t>
            </a:r>
            <a:r>
              <a:rPr lang="en-US" dirty="0" smtClean="0"/>
              <a:t>orque</a:t>
            </a:r>
            <a:endParaRPr lang="en-US" dirty="0"/>
          </a:p>
        </p:txBody>
      </p:sp>
      <p:pic>
        <p:nvPicPr>
          <p:cNvPr id="10" name="Picture 9"/>
          <p:cNvPicPr>
            <a:picLocks noChangeAspect="1"/>
          </p:cNvPicPr>
          <p:nvPr/>
        </p:nvPicPr>
        <p:blipFill>
          <a:blip r:embed="rId6"/>
          <a:stretch>
            <a:fillRect/>
          </a:stretch>
        </p:blipFill>
        <p:spPr>
          <a:xfrm>
            <a:off x="6124057" y="3674029"/>
            <a:ext cx="2819400" cy="447675"/>
          </a:xfrm>
          <a:prstGeom prst="rect">
            <a:avLst/>
          </a:prstGeom>
        </p:spPr>
      </p:pic>
      <p:sp>
        <p:nvSpPr>
          <p:cNvPr id="11" name="TextBox 10"/>
          <p:cNvSpPr txBox="1"/>
          <p:nvPr/>
        </p:nvSpPr>
        <p:spPr>
          <a:xfrm>
            <a:off x="7010400" y="3276600"/>
            <a:ext cx="845103" cy="369332"/>
          </a:xfrm>
          <a:prstGeom prst="rect">
            <a:avLst/>
          </a:prstGeom>
          <a:noFill/>
        </p:spPr>
        <p:txBody>
          <a:bodyPr wrap="none" rtlCol="0">
            <a:spAutoFit/>
          </a:bodyPr>
          <a:lstStyle/>
          <a:p>
            <a:r>
              <a:rPr lang="en-US" dirty="0" smtClean="0"/>
              <a:t>Power</a:t>
            </a:r>
            <a:endParaRPr lang="en-US" dirty="0"/>
          </a:p>
        </p:txBody>
      </p:sp>
    </p:spTree>
    <p:extLst>
      <p:ext uri="{BB962C8B-B14F-4D97-AF65-F5344CB8AC3E}">
        <p14:creationId xmlns:p14="http://schemas.microsoft.com/office/powerpoint/2010/main" val="2776567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pPr/>
              <a:t>49</a:t>
            </a:fld>
            <a:endParaRPr lang="en-US"/>
          </a:p>
        </p:txBody>
      </p:sp>
      <p:pic>
        <p:nvPicPr>
          <p:cNvPr id="3" name="Picture 2"/>
          <p:cNvPicPr>
            <a:picLocks noChangeAspect="1"/>
          </p:cNvPicPr>
          <p:nvPr/>
        </p:nvPicPr>
        <p:blipFill>
          <a:blip r:embed="rId2"/>
          <a:stretch>
            <a:fillRect/>
          </a:stretch>
        </p:blipFill>
        <p:spPr>
          <a:xfrm>
            <a:off x="0" y="304800"/>
            <a:ext cx="4267200" cy="4055240"/>
          </a:xfrm>
          <a:prstGeom prst="rect">
            <a:avLst/>
          </a:prstGeom>
        </p:spPr>
      </p:pic>
      <p:pic>
        <p:nvPicPr>
          <p:cNvPr id="4" name="Picture 3"/>
          <p:cNvPicPr>
            <a:picLocks noChangeAspect="1"/>
          </p:cNvPicPr>
          <p:nvPr/>
        </p:nvPicPr>
        <p:blipFill>
          <a:blip r:embed="rId3"/>
          <a:stretch>
            <a:fillRect/>
          </a:stretch>
        </p:blipFill>
        <p:spPr>
          <a:xfrm>
            <a:off x="4419600" y="685800"/>
            <a:ext cx="4522250" cy="1600200"/>
          </a:xfrm>
          <a:prstGeom prst="rect">
            <a:avLst/>
          </a:prstGeom>
        </p:spPr>
      </p:pic>
    </p:spTree>
    <p:extLst>
      <p:ext uri="{BB962C8B-B14F-4D97-AF65-F5344CB8AC3E}">
        <p14:creationId xmlns:p14="http://schemas.microsoft.com/office/powerpoint/2010/main" val="407356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5</a:t>
            </a:fld>
            <a:endParaRPr lang="en-US"/>
          </a:p>
        </p:txBody>
      </p:sp>
      <p:sp>
        <p:nvSpPr>
          <p:cNvPr id="3" name="Rectangle 2"/>
          <p:cNvSpPr/>
          <p:nvPr/>
        </p:nvSpPr>
        <p:spPr>
          <a:xfrm>
            <a:off x="290945" y="162459"/>
            <a:ext cx="8534400" cy="2862322"/>
          </a:xfrm>
          <a:prstGeom prst="rect">
            <a:avLst/>
          </a:prstGeom>
        </p:spPr>
        <p:txBody>
          <a:bodyPr wrap="square">
            <a:spAutoFit/>
          </a:bodyPr>
          <a:lstStyle/>
          <a:p>
            <a:pPr algn="just"/>
            <a:r>
              <a:rPr lang="en-US" sz="2000" b="1" i="1" dirty="0">
                <a:latin typeface="+mj-lt"/>
              </a:rPr>
              <a:t>Worms and worm </a:t>
            </a:r>
            <a:r>
              <a:rPr lang="en-US" sz="2000" b="1" i="1" dirty="0" smtClean="0">
                <a:latin typeface="+mj-lt"/>
              </a:rPr>
              <a:t>gears</a:t>
            </a:r>
            <a:r>
              <a:rPr lang="tr-TR" sz="2000" b="1" i="1" dirty="0" smtClean="0">
                <a:latin typeface="+mj-lt"/>
              </a:rPr>
              <a:t> </a:t>
            </a:r>
            <a:r>
              <a:rPr lang="tr-TR" sz="2000" b="1" i="1" dirty="0" smtClean="0">
                <a:solidFill>
                  <a:srgbClr val="FF0000"/>
                </a:solidFill>
                <a:latin typeface="+mj-lt"/>
              </a:rPr>
              <a:t>(sonsuz vida-dişli)</a:t>
            </a:r>
            <a:r>
              <a:rPr lang="en-US" sz="2000" i="1" dirty="0" smtClean="0">
                <a:latin typeface="+mj-lt"/>
              </a:rPr>
              <a:t>, </a:t>
            </a:r>
            <a:r>
              <a:rPr lang="en-US" sz="2000" dirty="0">
                <a:latin typeface="+mj-lt"/>
              </a:rPr>
              <a:t>shown in Fig. 13–4, represent the fourth basic gear </a:t>
            </a:r>
            <a:r>
              <a:rPr lang="en-US" sz="2000" dirty="0" smtClean="0">
                <a:latin typeface="+mj-lt"/>
              </a:rPr>
              <a:t>type.</a:t>
            </a:r>
            <a:r>
              <a:rPr lang="tr-TR" sz="2000" dirty="0" smtClean="0">
                <a:latin typeface="+mj-lt"/>
              </a:rPr>
              <a:t> </a:t>
            </a:r>
            <a:r>
              <a:rPr lang="en-US" sz="2000" dirty="0" smtClean="0">
                <a:latin typeface="+mj-lt"/>
              </a:rPr>
              <a:t>As </a:t>
            </a:r>
            <a:r>
              <a:rPr lang="en-US" sz="2000" dirty="0">
                <a:latin typeface="+mj-lt"/>
              </a:rPr>
              <a:t>shown, the worm resembles a screw. The direction of rotation of the </a:t>
            </a:r>
            <a:r>
              <a:rPr lang="en-US" sz="2000" i="1" dirty="0">
                <a:latin typeface="+mj-lt"/>
              </a:rPr>
              <a:t>worm gear</a:t>
            </a:r>
            <a:r>
              <a:rPr lang="en-US" sz="2000" dirty="0">
                <a:latin typeface="+mj-lt"/>
              </a:rPr>
              <a:t>, </a:t>
            </a:r>
            <a:r>
              <a:rPr lang="en-US" sz="2000" dirty="0" smtClean="0">
                <a:latin typeface="+mj-lt"/>
              </a:rPr>
              <a:t>also</a:t>
            </a:r>
            <a:r>
              <a:rPr lang="tr-TR" sz="2000" dirty="0" smtClean="0">
                <a:latin typeface="+mj-lt"/>
              </a:rPr>
              <a:t> </a:t>
            </a:r>
            <a:r>
              <a:rPr lang="en-US" sz="2000" dirty="0" smtClean="0">
                <a:latin typeface="+mj-lt"/>
              </a:rPr>
              <a:t>called </a:t>
            </a:r>
            <a:r>
              <a:rPr lang="en-US" sz="2000" dirty="0">
                <a:latin typeface="+mj-lt"/>
              </a:rPr>
              <a:t>the worm wheel, depends upon the direction of rotation of the </a:t>
            </a:r>
            <a:r>
              <a:rPr lang="en-US" sz="2000" i="1" dirty="0">
                <a:latin typeface="+mj-lt"/>
              </a:rPr>
              <a:t>worm</a:t>
            </a:r>
            <a:r>
              <a:rPr lang="en-US" sz="2000" dirty="0">
                <a:latin typeface="+mj-lt"/>
              </a:rPr>
              <a:t> and </a:t>
            </a:r>
            <a:r>
              <a:rPr lang="en-US" sz="2000" dirty="0" smtClean="0">
                <a:latin typeface="+mj-lt"/>
              </a:rPr>
              <a:t>upon</a:t>
            </a:r>
            <a:r>
              <a:rPr lang="tr-TR" sz="2000" dirty="0" smtClean="0">
                <a:latin typeface="+mj-lt"/>
              </a:rPr>
              <a:t> </a:t>
            </a:r>
            <a:r>
              <a:rPr lang="en-US" sz="2000" dirty="0" smtClean="0">
                <a:latin typeface="+mj-lt"/>
              </a:rPr>
              <a:t>whether </a:t>
            </a:r>
            <a:r>
              <a:rPr lang="en-US" sz="2000" dirty="0">
                <a:latin typeface="+mj-lt"/>
              </a:rPr>
              <a:t>the worm teeth are cut right-hand or left-hand. Worm </a:t>
            </a:r>
            <a:r>
              <a:rPr lang="en-US" sz="2000" dirty="0" err="1" smtClean="0">
                <a:latin typeface="+mj-lt"/>
              </a:rPr>
              <a:t>gearsets</a:t>
            </a:r>
            <a:r>
              <a:rPr lang="en-US" sz="2000" dirty="0" smtClean="0">
                <a:latin typeface="+mj-lt"/>
              </a:rPr>
              <a:t> </a:t>
            </a:r>
            <a:r>
              <a:rPr lang="en-US" sz="2000" dirty="0">
                <a:latin typeface="+mj-lt"/>
              </a:rPr>
              <a:t>are also </a:t>
            </a:r>
            <a:r>
              <a:rPr lang="en-US" sz="2000" dirty="0" smtClean="0">
                <a:latin typeface="+mj-lt"/>
              </a:rPr>
              <a:t>made</a:t>
            </a:r>
            <a:r>
              <a:rPr lang="tr-TR" sz="2000" dirty="0" smtClean="0">
                <a:latin typeface="+mj-lt"/>
              </a:rPr>
              <a:t> </a:t>
            </a:r>
            <a:r>
              <a:rPr lang="en-US" sz="2000" dirty="0" smtClean="0">
                <a:latin typeface="+mj-lt"/>
              </a:rPr>
              <a:t>so </a:t>
            </a:r>
            <a:r>
              <a:rPr lang="en-US" sz="2000" dirty="0">
                <a:latin typeface="+mj-lt"/>
              </a:rPr>
              <a:t>that the teeth of one or both wrap partly around the other. Such sets are called </a:t>
            </a:r>
            <a:r>
              <a:rPr lang="en-US" sz="2000" i="1" dirty="0" smtClean="0">
                <a:latin typeface="+mj-lt"/>
              </a:rPr>
              <a:t>single</a:t>
            </a:r>
            <a:r>
              <a:rPr lang="tr-TR" sz="2000" i="1" dirty="0" smtClean="0">
                <a:latin typeface="+mj-lt"/>
              </a:rPr>
              <a:t>-</a:t>
            </a:r>
            <a:r>
              <a:rPr lang="en-US" sz="2000" i="1" dirty="0" smtClean="0">
                <a:latin typeface="+mj-lt"/>
              </a:rPr>
              <a:t>enveloping</a:t>
            </a:r>
            <a:r>
              <a:rPr lang="tr-TR" sz="2000" i="1" dirty="0" smtClean="0">
                <a:latin typeface="+mj-lt"/>
              </a:rPr>
              <a:t> </a:t>
            </a:r>
            <a:r>
              <a:rPr lang="en-US" sz="2000" dirty="0" smtClean="0">
                <a:latin typeface="+mj-lt"/>
              </a:rPr>
              <a:t>and </a:t>
            </a:r>
            <a:r>
              <a:rPr lang="en-US" sz="2000" i="1" dirty="0">
                <a:latin typeface="+mj-lt"/>
              </a:rPr>
              <a:t>double-enveloping </a:t>
            </a:r>
            <a:r>
              <a:rPr lang="en-US" sz="2000" dirty="0">
                <a:latin typeface="+mj-lt"/>
              </a:rPr>
              <a:t>worm </a:t>
            </a:r>
            <a:r>
              <a:rPr lang="en-US" sz="2000" dirty="0" err="1">
                <a:latin typeface="+mj-lt"/>
              </a:rPr>
              <a:t>gearsets</a:t>
            </a:r>
            <a:r>
              <a:rPr lang="en-US" sz="2000" dirty="0">
                <a:latin typeface="+mj-lt"/>
              </a:rPr>
              <a:t>. Worm </a:t>
            </a:r>
            <a:r>
              <a:rPr lang="en-US" sz="2000" dirty="0" err="1">
                <a:latin typeface="+mj-lt"/>
              </a:rPr>
              <a:t>gearsets</a:t>
            </a:r>
            <a:r>
              <a:rPr lang="en-US" sz="2000" dirty="0">
                <a:latin typeface="+mj-lt"/>
              </a:rPr>
              <a:t> are mostly used </a:t>
            </a:r>
            <a:r>
              <a:rPr lang="en-US" sz="2000" dirty="0" smtClean="0">
                <a:latin typeface="+mj-lt"/>
              </a:rPr>
              <a:t>when</a:t>
            </a:r>
            <a:r>
              <a:rPr lang="tr-TR" sz="2000" dirty="0" smtClean="0">
                <a:latin typeface="+mj-lt"/>
              </a:rPr>
              <a:t> </a:t>
            </a:r>
            <a:r>
              <a:rPr lang="en-US" sz="2000" dirty="0" smtClean="0">
                <a:latin typeface="+mj-lt"/>
              </a:rPr>
              <a:t>the </a:t>
            </a:r>
            <a:r>
              <a:rPr lang="en-US" sz="2000" dirty="0">
                <a:latin typeface="+mj-lt"/>
              </a:rPr>
              <a:t>speed ratios of the two shafts are quite high, say, 3 or more.</a:t>
            </a:r>
            <a:endParaRPr lang="tr-TR" sz="2000" dirty="0">
              <a:latin typeface="+mj-lt"/>
            </a:endParaRPr>
          </a:p>
        </p:txBody>
      </p:sp>
      <p:pic>
        <p:nvPicPr>
          <p:cNvPr id="4098" name="Picture 2" descr="http://00005m5.webpreview.dsl.net/images/gear_wor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5292234" y="3073061"/>
            <a:ext cx="2722821" cy="25202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04800" y="3429750"/>
            <a:ext cx="3325316" cy="3444875"/>
          </a:xfrm>
          <a:prstGeom prst="rect">
            <a:avLst/>
          </a:prstGeom>
        </p:spPr>
      </p:pic>
      <p:sp>
        <p:nvSpPr>
          <p:cNvPr id="5" name="Rectangle 4"/>
          <p:cNvSpPr/>
          <p:nvPr/>
        </p:nvSpPr>
        <p:spPr>
          <a:xfrm>
            <a:off x="4481945" y="5798145"/>
            <a:ext cx="4343400" cy="923330"/>
          </a:xfrm>
          <a:prstGeom prst="rect">
            <a:avLst/>
          </a:prstGeom>
        </p:spPr>
        <p:txBody>
          <a:bodyPr wrap="square">
            <a:spAutoFit/>
          </a:bodyPr>
          <a:lstStyle/>
          <a:p>
            <a:r>
              <a:rPr lang="tr-TR" dirty="0">
                <a:latin typeface="+mj-lt"/>
              </a:rPr>
              <a:t>Worm gearsets are </a:t>
            </a:r>
            <a:r>
              <a:rPr lang="tr-TR" dirty="0" smtClean="0">
                <a:latin typeface="+mj-lt"/>
              </a:rPr>
              <a:t>used to </a:t>
            </a:r>
            <a:r>
              <a:rPr lang="tr-TR" dirty="0">
                <a:latin typeface="+mj-lt"/>
              </a:rPr>
              <a:t>transmit </a:t>
            </a:r>
            <a:r>
              <a:rPr lang="tr-TR" dirty="0" smtClean="0">
                <a:latin typeface="+mj-lt"/>
              </a:rPr>
              <a:t>rotary motion between </a:t>
            </a:r>
            <a:r>
              <a:rPr lang="tr-TR" dirty="0">
                <a:latin typeface="+mj-lt"/>
              </a:rPr>
              <a:t>nonparallel </a:t>
            </a:r>
            <a:r>
              <a:rPr lang="tr-TR" dirty="0" smtClean="0">
                <a:latin typeface="+mj-lt"/>
              </a:rPr>
              <a:t>and nonintersecting </a:t>
            </a:r>
            <a:r>
              <a:rPr lang="tr-TR" dirty="0">
                <a:latin typeface="+mj-lt"/>
              </a:rPr>
              <a:t>shafts.</a:t>
            </a:r>
          </a:p>
        </p:txBody>
      </p:sp>
    </p:spTree>
    <p:extLst>
      <p:ext uri="{BB962C8B-B14F-4D97-AF65-F5344CB8AC3E}">
        <p14:creationId xmlns:p14="http://schemas.microsoft.com/office/powerpoint/2010/main" val="724434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50</a:t>
            </a:fld>
            <a:endParaRPr lang="en-US"/>
          </a:p>
        </p:txBody>
      </p:sp>
      <p:sp>
        <p:nvSpPr>
          <p:cNvPr id="3" name="Rectangle 2"/>
          <p:cNvSpPr/>
          <p:nvPr/>
        </p:nvSpPr>
        <p:spPr>
          <a:xfrm>
            <a:off x="263013" y="228600"/>
            <a:ext cx="4740208" cy="461665"/>
          </a:xfrm>
          <a:prstGeom prst="rect">
            <a:avLst/>
          </a:prstGeom>
        </p:spPr>
        <p:txBody>
          <a:bodyPr wrap="none">
            <a:spAutoFit/>
          </a:bodyPr>
          <a:lstStyle/>
          <a:p>
            <a:r>
              <a:rPr lang="en-US" sz="2400" b="1" dirty="0"/>
              <a:t>Force Analysis—Bevel Gearing</a:t>
            </a:r>
            <a:endParaRPr lang="en-US" sz="2400" dirty="0"/>
          </a:p>
        </p:txBody>
      </p:sp>
      <p:sp>
        <p:nvSpPr>
          <p:cNvPr id="4" name="Rectangle 3"/>
          <p:cNvSpPr/>
          <p:nvPr/>
        </p:nvSpPr>
        <p:spPr>
          <a:xfrm>
            <a:off x="228600" y="816284"/>
            <a:ext cx="8458200" cy="646331"/>
          </a:xfrm>
          <a:prstGeom prst="rect">
            <a:avLst/>
          </a:prstGeom>
        </p:spPr>
        <p:txBody>
          <a:bodyPr wrap="square">
            <a:spAutoFit/>
          </a:bodyPr>
          <a:lstStyle/>
          <a:p>
            <a:pPr algn="just"/>
            <a:r>
              <a:rPr lang="en-US" dirty="0" smtClean="0"/>
              <a:t>The </a:t>
            </a:r>
            <a:r>
              <a:rPr lang="en-US" dirty="0"/>
              <a:t>usual </a:t>
            </a:r>
            <a:r>
              <a:rPr lang="en-US" dirty="0" smtClean="0"/>
              <a:t>practice is </a:t>
            </a:r>
            <a:r>
              <a:rPr lang="en-US" dirty="0"/>
              <a:t>to use the tangential or transmitted load that would occur if all the forces were </a:t>
            </a:r>
            <a:r>
              <a:rPr lang="en-US" dirty="0" smtClean="0"/>
              <a:t>concentrated at </a:t>
            </a:r>
            <a:r>
              <a:rPr lang="en-US" dirty="0"/>
              <a:t>the midpoint of the tooth</a:t>
            </a:r>
          </a:p>
        </p:txBody>
      </p:sp>
      <p:pic>
        <p:nvPicPr>
          <p:cNvPr id="5" name="Picture 4"/>
          <p:cNvPicPr>
            <a:picLocks noChangeAspect="1"/>
          </p:cNvPicPr>
          <p:nvPr/>
        </p:nvPicPr>
        <p:blipFill>
          <a:blip r:embed="rId2"/>
          <a:stretch>
            <a:fillRect/>
          </a:stretch>
        </p:blipFill>
        <p:spPr>
          <a:xfrm>
            <a:off x="76200" y="1371600"/>
            <a:ext cx="6102944" cy="5349876"/>
          </a:xfrm>
          <a:prstGeom prst="rect">
            <a:avLst/>
          </a:prstGeom>
        </p:spPr>
      </p:pic>
      <p:pic>
        <p:nvPicPr>
          <p:cNvPr id="6" name="Picture 5"/>
          <p:cNvPicPr>
            <a:picLocks noChangeAspect="1"/>
          </p:cNvPicPr>
          <p:nvPr/>
        </p:nvPicPr>
        <p:blipFill>
          <a:blip r:embed="rId3"/>
          <a:stretch>
            <a:fillRect/>
          </a:stretch>
        </p:blipFill>
        <p:spPr>
          <a:xfrm>
            <a:off x="5460470" y="1588634"/>
            <a:ext cx="3678423" cy="1230766"/>
          </a:xfrm>
          <a:prstGeom prst="rect">
            <a:avLst/>
          </a:prstGeom>
        </p:spPr>
      </p:pic>
      <p:pic>
        <p:nvPicPr>
          <p:cNvPr id="7" name="Picture 6"/>
          <p:cNvPicPr>
            <a:picLocks noChangeAspect="1"/>
          </p:cNvPicPr>
          <p:nvPr/>
        </p:nvPicPr>
        <p:blipFill>
          <a:blip r:embed="rId4"/>
          <a:stretch>
            <a:fillRect/>
          </a:stretch>
        </p:blipFill>
        <p:spPr>
          <a:xfrm>
            <a:off x="6553200" y="3078871"/>
            <a:ext cx="2362200" cy="853774"/>
          </a:xfrm>
          <a:prstGeom prst="rect">
            <a:avLst/>
          </a:prstGeom>
        </p:spPr>
      </p:pic>
    </p:spTree>
    <p:extLst>
      <p:ext uri="{BB962C8B-B14F-4D97-AF65-F5344CB8AC3E}">
        <p14:creationId xmlns:p14="http://schemas.microsoft.com/office/powerpoint/2010/main" val="965247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51</a:t>
            </a:fld>
            <a:endParaRPr lang="en-US"/>
          </a:p>
        </p:txBody>
      </p:sp>
      <p:sp>
        <p:nvSpPr>
          <p:cNvPr id="3" name="Rectangle 2"/>
          <p:cNvSpPr/>
          <p:nvPr/>
        </p:nvSpPr>
        <p:spPr>
          <a:xfrm>
            <a:off x="304800" y="152400"/>
            <a:ext cx="4783682" cy="461665"/>
          </a:xfrm>
          <a:prstGeom prst="rect">
            <a:avLst/>
          </a:prstGeom>
        </p:spPr>
        <p:txBody>
          <a:bodyPr wrap="none">
            <a:spAutoFit/>
          </a:bodyPr>
          <a:lstStyle/>
          <a:p>
            <a:r>
              <a:rPr lang="en-US" sz="2400" b="1">
                <a:latin typeface="+mj-lt"/>
              </a:rPr>
              <a:t>Force Analysis—Helical Gearing</a:t>
            </a:r>
            <a:endParaRPr lang="en-US" sz="2400">
              <a:latin typeface="+mj-lt"/>
            </a:endParaRPr>
          </a:p>
        </p:txBody>
      </p:sp>
      <p:pic>
        <p:nvPicPr>
          <p:cNvPr id="4" name="Picture 3"/>
          <p:cNvPicPr>
            <a:picLocks noChangeAspect="1"/>
          </p:cNvPicPr>
          <p:nvPr/>
        </p:nvPicPr>
        <p:blipFill>
          <a:blip r:embed="rId2"/>
          <a:stretch>
            <a:fillRect/>
          </a:stretch>
        </p:blipFill>
        <p:spPr>
          <a:xfrm>
            <a:off x="9832" y="1404267"/>
            <a:ext cx="5105400" cy="5102690"/>
          </a:xfrm>
          <a:prstGeom prst="rect">
            <a:avLst/>
          </a:prstGeom>
        </p:spPr>
      </p:pic>
      <p:pic>
        <p:nvPicPr>
          <p:cNvPr id="5" name="Picture 4"/>
          <p:cNvPicPr>
            <a:picLocks noChangeAspect="1"/>
          </p:cNvPicPr>
          <p:nvPr/>
        </p:nvPicPr>
        <p:blipFill>
          <a:blip r:embed="rId3"/>
          <a:stretch>
            <a:fillRect/>
          </a:stretch>
        </p:blipFill>
        <p:spPr>
          <a:xfrm>
            <a:off x="6004174" y="2784242"/>
            <a:ext cx="2614677" cy="1751245"/>
          </a:xfrm>
          <a:prstGeom prst="rect">
            <a:avLst/>
          </a:prstGeom>
        </p:spPr>
      </p:pic>
      <p:pic>
        <p:nvPicPr>
          <p:cNvPr id="6" name="Picture 5"/>
          <p:cNvPicPr>
            <a:picLocks noChangeAspect="1"/>
          </p:cNvPicPr>
          <p:nvPr/>
        </p:nvPicPr>
        <p:blipFill>
          <a:blip r:embed="rId4"/>
          <a:stretch>
            <a:fillRect/>
          </a:stretch>
        </p:blipFill>
        <p:spPr>
          <a:xfrm>
            <a:off x="5901813" y="1143000"/>
            <a:ext cx="2819400" cy="1571625"/>
          </a:xfrm>
          <a:prstGeom prst="rect">
            <a:avLst/>
          </a:prstGeom>
        </p:spPr>
      </p:pic>
      <p:pic>
        <p:nvPicPr>
          <p:cNvPr id="8" name="Picture 7"/>
          <p:cNvPicPr>
            <a:picLocks noChangeAspect="1"/>
          </p:cNvPicPr>
          <p:nvPr/>
        </p:nvPicPr>
        <p:blipFill>
          <a:blip r:embed="rId5"/>
          <a:stretch>
            <a:fillRect/>
          </a:stretch>
        </p:blipFill>
        <p:spPr>
          <a:xfrm>
            <a:off x="5210474" y="5029200"/>
            <a:ext cx="3933526" cy="990000"/>
          </a:xfrm>
          <a:prstGeom prst="rect">
            <a:avLst/>
          </a:prstGeom>
        </p:spPr>
      </p:pic>
    </p:spTree>
    <p:extLst>
      <p:ext uri="{BB962C8B-B14F-4D97-AF65-F5344CB8AC3E}">
        <p14:creationId xmlns:p14="http://schemas.microsoft.com/office/powerpoint/2010/main" val="2084937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52</a:t>
            </a:fld>
            <a:endParaRPr lang="en-US"/>
          </a:p>
        </p:txBody>
      </p:sp>
      <p:pic>
        <p:nvPicPr>
          <p:cNvPr id="3" name="Picture 2"/>
          <p:cNvPicPr>
            <a:picLocks noChangeAspect="1"/>
          </p:cNvPicPr>
          <p:nvPr/>
        </p:nvPicPr>
        <p:blipFill>
          <a:blip r:embed="rId2"/>
          <a:stretch>
            <a:fillRect/>
          </a:stretch>
        </p:blipFill>
        <p:spPr>
          <a:xfrm>
            <a:off x="457200" y="685268"/>
            <a:ext cx="7879211" cy="5258707"/>
          </a:xfrm>
          <a:prstGeom prst="rect">
            <a:avLst/>
          </a:prstGeom>
        </p:spPr>
      </p:pic>
      <p:pic>
        <p:nvPicPr>
          <p:cNvPr id="4" name="Picture 3"/>
          <p:cNvPicPr>
            <a:picLocks noChangeAspect="1"/>
          </p:cNvPicPr>
          <p:nvPr/>
        </p:nvPicPr>
        <p:blipFill>
          <a:blip r:embed="rId3"/>
          <a:stretch>
            <a:fillRect/>
          </a:stretch>
        </p:blipFill>
        <p:spPr>
          <a:xfrm>
            <a:off x="76201" y="141400"/>
            <a:ext cx="2667000" cy="546799"/>
          </a:xfrm>
          <a:prstGeom prst="rect">
            <a:avLst/>
          </a:prstGeom>
        </p:spPr>
      </p:pic>
    </p:spTree>
    <p:extLst>
      <p:ext uri="{BB962C8B-B14F-4D97-AF65-F5344CB8AC3E}">
        <p14:creationId xmlns:p14="http://schemas.microsoft.com/office/powerpoint/2010/main" val="1554397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53</a:t>
            </a:fld>
            <a:endParaRPr lang="en-US"/>
          </a:p>
        </p:txBody>
      </p:sp>
      <p:pic>
        <p:nvPicPr>
          <p:cNvPr id="3" name="Picture 2"/>
          <p:cNvPicPr>
            <a:picLocks noChangeAspect="1"/>
          </p:cNvPicPr>
          <p:nvPr/>
        </p:nvPicPr>
        <p:blipFill>
          <a:blip r:embed="rId2"/>
          <a:stretch>
            <a:fillRect/>
          </a:stretch>
        </p:blipFill>
        <p:spPr>
          <a:xfrm>
            <a:off x="685800" y="457200"/>
            <a:ext cx="7367551" cy="5682518"/>
          </a:xfrm>
          <a:prstGeom prst="rect">
            <a:avLst/>
          </a:prstGeom>
        </p:spPr>
      </p:pic>
    </p:spTree>
    <p:extLst>
      <p:ext uri="{BB962C8B-B14F-4D97-AF65-F5344CB8AC3E}">
        <p14:creationId xmlns:p14="http://schemas.microsoft.com/office/powerpoint/2010/main" val="130373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6</a:t>
            </a:fld>
            <a:endParaRPr lang="en-US"/>
          </a:p>
        </p:txBody>
      </p:sp>
      <p:pic>
        <p:nvPicPr>
          <p:cNvPr id="5122" name="Picture 2" descr="http://img.directindustry.com/images_di/photo-g/16379-28175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848" y="3961840"/>
            <a:ext cx="3521359" cy="2241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ree Worm Gear De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1" y="131818"/>
            <a:ext cx="4166419" cy="4006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4267199"/>
            <a:ext cx="3505200" cy="1631216"/>
          </a:xfrm>
          <a:prstGeom prst="rect">
            <a:avLst/>
          </a:prstGeom>
          <a:noFill/>
        </p:spPr>
        <p:txBody>
          <a:bodyPr wrap="square" rtlCol="0">
            <a:spAutoFit/>
          </a:bodyPr>
          <a:lstStyle/>
          <a:p>
            <a:r>
              <a:rPr lang="tr-TR" sz="2000" dirty="0" smtClean="0"/>
              <a:t>Worm gear: no envelope, single envelope and double envelope (</a:t>
            </a:r>
            <a:r>
              <a:rPr lang="tr-TR" sz="2000" dirty="0" smtClean="0">
                <a:solidFill>
                  <a:srgbClr val="FF0000"/>
                </a:solidFill>
              </a:rPr>
              <a:t>sarmalsız, tek sarmallı ve çift sarmallı sonsuz vida-dişli</a:t>
            </a:r>
            <a:r>
              <a:rPr lang="tr-TR" sz="2000" dirty="0" smtClean="0"/>
              <a:t>). </a:t>
            </a:r>
            <a:endParaRPr lang="tr-TR" sz="2000" dirty="0"/>
          </a:p>
        </p:txBody>
      </p:sp>
      <p:sp>
        <p:nvSpPr>
          <p:cNvPr id="6" name="TextBox 5"/>
          <p:cNvSpPr txBox="1"/>
          <p:nvPr/>
        </p:nvSpPr>
        <p:spPr>
          <a:xfrm>
            <a:off x="5271970" y="6278773"/>
            <a:ext cx="3097323" cy="369332"/>
          </a:xfrm>
          <a:prstGeom prst="rect">
            <a:avLst/>
          </a:prstGeom>
          <a:noFill/>
        </p:spPr>
        <p:txBody>
          <a:bodyPr wrap="none" rtlCol="0">
            <a:spAutoFit/>
          </a:bodyPr>
          <a:lstStyle/>
          <a:p>
            <a:r>
              <a:rPr lang="tr-TR" dirty="0" smtClean="0"/>
              <a:t>Double envelope worm gear</a:t>
            </a:r>
            <a:endParaRPr lang="tr-TR" dirty="0"/>
          </a:p>
        </p:txBody>
      </p:sp>
      <p:pic>
        <p:nvPicPr>
          <p:cNvPr id="5124" name="Picture 4" descr="http://gear.sormor.com/images/upfile/2010825164552370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664" y="92179"/>
            <a:ext cx="2817936" cy="28179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51848" y="2971800"/>
            <a:ext cx="2977097" cy="369332"/>
          </a:xfrm>
          <a:prstGeom prst="rect">
            <a:avLst/>
          </a:prstGeom>
          <a:noFill/>
        </p:spPr>
        <p:txBody>
          <a:bodyPr wrap="none" rtlCol="0">
            <a:spAutoFit/>
          </a:bodyPr>
          <a:lstStyle/>
          <a:p>
            <a:r>
              <a:rPr lang="tr-TR" dirty="0" smtClean="0"/>
              <a:t>Single envelope worm gear</a:t>
            </a:r>
            <a:endParaRPr lang="tr-TR" dirty="0"/>
          </a:p>
        </p:txBody>
      </p:sp>
    </p:spTree>
    <p:extLst>
      <p:ext uri="{BB962C8B-B14F-4D97-AF65-F5344CB8AC3E}">
        <p14:creationId xmlns:p14="http://schemas.microsoft.com/office/powerpoint/2010/main" val="3115341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7</a:t>
            </a:fld>
            <a:endParaRPr lang="en-US"/>
          </a:p>
        </p:txBody>
      </p:sp>
      <p:pic>
        <p:nvPicPr>
          <p:cNvPr id="3" name="Picture 2"/>
          <p:cNvPicPr>
            <a:picLocks noChangeAspect="1"/>
          </p:cNvPicPr>
          <p:nvPr/>
        </p:nvPicPr>
        <p:blipFill>
          <a:blip r:embed="rId2"/>
          <a:stretch>
            <a:fillRect/>
          </a:stretch>
        </p:blipFill>
        <p:spPr>
          <a:xfrm>
            <a:off x="1397407" y="164690"/>
            <a:ext cx="7082133" cy="4876800"/>
          </a:xfrm>
          <a:prstGeom prst="rect">
            <a:avLst/>
          </a:prstGeom>
        </p:spPr>
      </p:pic>
      <p:sp>
        <p:nvSpPr>
          <p:cNvPr id="4" name="Rectangle 3"/>
          <p:cNvSpPr/>
          <p:nvPr/>
        </p:nvSpPr>
        <p:spPr>
          <a:xfrm>
            <a:off x="228600" y="4821757"/>
            <a:ext cx="8458200" cy="2031325"/>
          </a:xfrm>
          <a:prstGeom prst="rect">
            <a:avLst/>
          </a:prstGeom>
        </p:spPr>
        <p:txBody>
          <a:bodyPr wrap="square">
            <a:spAutoFit/>
          </a:bodyPr>
          <a:lstStyle/>
          <a:p>
            <a:pPr algn="just"/>
            <a:r>
              <a:rPr lang="en-US" dirty="0">
                <a:latin typeface="+mj-lt"/>
              </a:rPr>
              <a:t>The </a:t>
            </a:r>
            <a:r>
              <a:rPr lang="en-US" i="1" dirty="0">
                <a:latin typeface="+mj-lt"/>
              </a:rPr>
              <a:t>pitch </a:t>
            </a:r>
            <a:r>
              <a:rPr lang="en-US" i="1" dirty="0" smtClean="0">
                <a:latin typeface="+mj-lt"/>
              </a:rPr>
              <a:t>circle (</a:t>
            </a:r>
            <a:r>
              <a:rPr lang="en-US" i="1" dirty="0" err="1" smtClean="0">
                <a:solidFill>
                  <a:srgbClr val="0070C0"/>
                </a:solidFill>
                <a:latin typeface="+mj-lt"/>
              </a:rPr>
              <a:t>bölüm</a:t>
            </a:r>
            <a:r>
              <a:rPr lang="en-US" i="1" dirty="0" smtClean="0">
                <a:solidFill>
                  <a:srgbClr val="0070C0"/>
                </a:solidFill>
                <a:latin typeface="+mj-lt"/>
              </a:rPr>
              <a:t> </a:t>
            </a:r>
            <a:r>
              <a:rPr lang="en-US" i="1" dirty="0" err="1" smtClean="0">
                <a:solidFill>
                  <a:srgbClr val="0070C0"/>
                </a:solidFill>
                <a:latin typeface="+mj-lt"/>
              </a:rPr>
              <a:t>dairesi</a:t>
            </a:r>
            <a:r>
              <a:rPr lang="en-US" i="1" dirty="0" smtClean="0">
                <a:latin typeface="+mj-lt"/>
              </a:rPr>
              <a:t>) </a:t>
            </a:r>
            <a:r>
              <a:rPr lang="en-US" dirty="0">
                <a:latin typeface="+mj-lt"/>
              </a:rPr>
              <a:t>is </a:t>
            </a:r>
            <a:r>
              <a:rPr lang="en-US" dirty="0" smtClean="0">
                <a:latin typeface="+mj-lt"/>
              </a:rPr>
              <a:t>a theoretical </a:t>
            </a:r>
            <a:r>
              <a:rPr lang="en-US" dirty="0">
                <a:latin typeface="+mj-lt"/>
              </a:rPr>
              <a:t>circle upon which all calculations are usually based; its diameter is </a:t>
            </a:r>
            <a:r>
              <a:rPr lang="en-US" dirty="0" smtClean="0">
                <a:latin typeface="+mj-lt"/>
              </a:rPr>
              <a:t>the </a:t>
            </a:r>
            <a:r>
              <a:rPr lang="en-US" i="1" dirty="0" smtClean="0">
                <a:latin typeface="+mj-lt"/>
              </a:rPr>
              <a:t>pitch diameter (d) </a:t>
            </a:r>
            <a:r>
              <a:rPr lang="en-US" i="1" dirty="0" smtClean="0">
                <a:solidFill>
                  <a:srgbClr val="0070C0"/>
                </a:solidFill>
                <a:latin typeface="+mj-lt"/>
              </a:rPr>
              <a:t>(</a:t>
            </a:r>
            <a:r>
              <a:rPr lang="en-US" i="1" dirty="0" err="1" smtClean="0">
                <a:solidFill>
                  <a:srgbClr val="0070C0"/>
                </a:solidFill>
                <a:latin typeface="+mj-lt"/>
              </a:rPr>
              <a:t>bölüm</a:t>
            </a:r>
            <a:r>
              <a:rPr lang="en-US" i="1" dirty="0" smtClean="0">
                <a:solidFill>
                  <a:srgbClr val="0070C0"/>
                </a:solidFill>
                <a:latin typeface="+mj-lt"/>
              </a:rPr>
              <a:t> </a:t>
            </a:r>
            <a:r>
              <a:rPr lang="en-US" i="1" dirty="0" err="1" smtClean="0">
                <a:solidFill>
                  <a:srgbClr val="0070C0"/>
                </a:solidFill>
                <a:latin typeface="+mj-lt"/>
              </a:rPr>
              <a:t>dairesi</a:t>
            </a:r>
            <a:r>
              <a:rPr lang="en-US" i="1" dirty="0" smtClean="0">
                <a:solidFill>
                  <a:srgbClr val="0070C0"/>
                </a:solidFill>
                <a:latin typeface="+mj-lt"/>
              </a:rPr>
              <a:t> </a:t>
            </a:r>
            <a:r>
              <a:rPr lang="en-US" i="1" dirty="0" err="1" smtClean="0">
                <a:solidFill>
                  <a:srgbClr val="0070C0"/>
                </a:solidFill>
                <a:latin typeface="+mj-lt"/>
              </a:rPr>
              <a:t>çapı</a:t>
            </a:r>
            <a:r>
              <a:rPr lang="en-US" i="1" dirty="0" smtClean="0">
                <a:solidFill>
                  <a:srgbClr val="0070C0"/>
                </a:solidFill>
                <a:latin typeface="+mj-lt"/>
              </a:rPr>
              <a:t>)</a:t>
            </a:r>
            <a:r>
              <a:rPr lang="en-US" i="1" dirty="0" smtClean="0">
                <a:latin typeface="+mj-lt"/>
              </a:rPr>
              <a:t>. </a:t>
            </a:r>
            <a:r>
              <a:rPr lang="en-US" dirty="0">
                <a:latin typeface="+mj-lt"/>
              </a:rPr>
              <a:t>The pitch circles of a pair of mating gears are tangent to each </a:t>
            </a:r>
            <a:r>
              <a:rPr lang="en-US" dirty="0" smtClean="0">
                <a:latin typeface="+mj-lt"/>
              </a:rPr>
              <a:t>other. A </a:t>
            </a:r>
            <a:r>
              <a:rPr lang="en-US" i="1" dirty="0" smtClean="0">
                <a:latin typeface="+mj-lt"/>
              </a:rPr>
              <a:t>pinion (</a:t>
            </a:r>
            <a:r>
              <a:rPr lang="en-US" i="1" dirty="0" smtClean="0">
                <a:solidFill>
                  <a:srgbClr val="0070C0"/>
                </a:solidFill>
                <a:latin typeface="+mj-lt"/>
              </a:rPr>
              <a:t>pinyon</a:t>
            </a:r>
            <a:r>
              <a:rPr lang="en-US" i="1" dirty="0" smtClean="0">
                <a:latin typeface="+mj-lt"/>
              </a:rPr>
              <a:t>) </a:t>
            </a:r>
            <a:r>
              <a:rPr lang="en-US" dirty="0">
                <a:latin typeface="+mj-lt"/>
              </a:rPr>
              <a:t>is the smaller of two mating gears. The larger is often called the </a:t>
            </a:r>
            <a:r>
              <a:rPr lang="en-US" i="1" dirty="0" smtClean="0">
                <a:latin typeface="+mj-lt"/>
              </a:rPr>
              <a:t>gear (</a:t>
            </a:r>
            <a:r>
              <a:rPr lang="en-US" i="1" dirty="0" err="1" smtClean="0">
                <a:solidFill>
                  <a:srgbClr val="0070C0"/>
                </a:solidFill>
                <a:latin typeface="+mj-lt"/>
              </a:rPr>
              <a:t>dişli</a:t>
            </a:r>
            <a:r>
              <a:rPr lang="en-US" i="1" dirty="0" smtClean="0">
                <a:latin typeface="+mj-lt"/>
              </a:rPr>
              <a:t>).</a:t>
            </a:r>
          </a:p>
          <a:p>
            <a:pPr algn="just"/>
            <a:r>
              <a:rPr lang="en-US" i="1" dirty="0">
                <a:latin typeface="+mj-lt"/>
              </a:rPr>
              <a:t>(</a:t>
            </a:r>
            <a:r>
              <a:rPr lang="en-US" i="1" dirty="0" smtClean="0">
                <a:latin typeface="+mj-lt"/>
              </a:rPr>
              <a:t>Circular pitch (p): </a:t>
            </a:r>
            <a:r>
              <a:rPr lang="en-US" i="1" dirty="0" err="1" smtClean="0">
                <a:solidFill>
                  <a:srgbClr val="0070C0"/>
                </a:solidFill>
                <a:latin typeface="+mj-lt"/>
              </a:rPr>
              <a:t>adım</a:t>
            </a:r>
            <a:r>
              <a:rPr lang="en-US" i="1" dirty="0" smtClean="0">
                <a:solidFill>
                  <a:srgbClr val="0070C0"/>
                </a:solidFill>
                <a:latin typeface="+mj-lt"/>
              </a:rPr>
              <a:t>, </a:t>
            </a:r>
            <a:r>
              <a:rPr lang="en-US" i="1" dirty="0" smtClean="0">
                <a:latin typeface="+mj-lt"/>
              </a:rPr>
              <a:t>Addendum (A): </a:t>
            </a:r>
            <a:r>
              <a:rPr lang="en-US" i="1" dirty="0" err="1" smtClean="0">
                <a:solidFill>
                  <a:srgbClr val="0070C0"/>
                </a:solidFill>
                <a:latin typeface="+mj-lt"/>
              </a:rPr>
              <a:t>diş</a:t>
            </a:r>
            <a:r>
              <a:rPr lang="en-US" i="1" dirty="0" smtClean="0">
                <a:solidFill>
                  <a:srgbClr val="0070C0"/>
                </a:solidFill>
                <a:latin typeface="+mj-lt"/>
              </a:rPr>
              <a:t> </a:t>
            </a:r>
            <a:r>
              <a:rPr lang="en-US" i="1" dirty="0" err="1" smtClean="0">
                <a:solidFill>
                  <a:srgbClr val="0070C0"/>
                </a:solidFill>
                <a:latin typeface="+mj-lt"/>
              </a:rPr>
              <a:t>başı</a:t>
            </a:r>
            <a:r>
              <a:rPr lang="en-US" i="1" dirty="0" smtClean="0">
                <a:solidFill>
                  <a:srgbClr val="0070C0"/>
                </a:solidFill>
                <a:latin typeface="+mj-lt"/>
              </a:rPr>
              <a:t> (</a:t>
            </a:r>
            <a:r>
              <a:rPr lang="en-US" i="1" dirty="0" err="1" smtClean="0">
                <a:solidFill>
                  <a:srgbClr val="0070C0"/>
                </a:solidFill>
                <a:latin typeface="+mj-lt"/>
              </a:rPr>
              <a:t>üstü</a:t>
            </a:r>
            <a:r>
              <a:rPr lang="en-US" i="1" dirty="0" smtClean="0">
                <a:solidFill>
                  <a:srgbClr val="0070C0"/>
                </a:solidFill>
                <a:latin typeface="+mj-lt"/>
              </a:rPr>
              <a:t>) </a:t>
            </a:r>
            <a:r>
              <a:rPr lang="en-US" i="1" dirty="0" err="1" smtClean="0">
                <a:solidFill>
                  <a:srgbClr val="0070C0"/>
                </a:solidFill>
                <a:latin typeface="+mj-lt"/>
              </a:rPr>
              <a:t>yüksekliği</a:t>
            </a:r>
            <a:r>
              <a:rPr lang="en-US" i="1" dirty="0" smtClean="0">
                <a:latin typeface="+mj-lt"/>
              </a:rPr>
              <a:t>, </a:t>
            </a:r>
            <a:r>
              <a:rPr lang="en-US" i="1" dirty="0" err="1" smtClean="0">
                <a:latin typeface="+mj-lt"/>
              </a:rPr>
              <a:t>Dedendum</a:t>
            </a:r>
            <a:r>
              <a:rPr lang="en-US" i="1" dirty="0" smtClean="0">
                <a:latin typeface="+mj-lt"/>
              </a:rPr>
              <a:t> (D): </a:t>
            </a:r>
            <a:r>
              <a:rPr lang="en-US" i="1" dirty="0" err="1" smtClean="0">
                <a:solidFill>
                  <a:srgbClr val="0070C0"/>
                </a:solidFill>
                <a:latin typeface="+mj-lt"/>
              </a:rPr>
              <a:t>diş</a:t>
            </a:r>
            <a:r>
              <a:rPr lang="en-US" i="1" dirty="0" smtClean="0">
                <a:solidFill>
                  <a:srgbClr val="0070C0"/>
                </a:solidFill>
                <a:latin typeface="+mj-lt"/>
              </a:rPr>
              <a:t> </a:t>
            </a:r>
            <a:r>
              <a:rPr lang="en-US" i="1" dirty="0" err="1" smtClean="0">
                <a:solidFill>
                  <a:srgbClr val="0070C0"/>
                </a:solidFill>
                <a:latin typeface="+mj-lt"/>
              </a:rPr>
              <a:t>dibi</a:t>
            </a:r>
            <a:r>
              <a:rPr lang="en-US" i="1" dirty="0" smtClean="0">
                <a:solidFill>
                  <a:srgbClr val="0070C0"/>
                </a:solidFill>
                <a:latin typeface="+mj-lt"/>
              </a:rPr>
              <a:t> </a:t>
            </a:r>
            <a:r>
              <a:rPr lang="en-US" i="1" dirty="0" err="1" smtClean="0">
                <a:solidFill>
                  <a:srgbClr val="0070C0"/>
                </a:solidFill>
                <a:latin typeface="+mj-lt"/>
              </a:rPr>
              <a:t>yüksekliği</a:t>
            </a:r>
            <a:r>
              <a:rPr lang="en-US" i="1" dirty="0" smtClean="0">
                <a:solidFill>
                  <a:srgbClr val="0070C0"/>
                </a:solidFill>
                <a:latin typeface="+mj-lt"/>
              </a:rPr>
              <a:t>, </a:t>
            </a:r>
            <a:r>
              <a:rPr lang="en-US" i="1" dirty="0" smtClean="0">
                <a:latin typeface="+mj-lt"/>
              </a:rPr>
              <a:t>Tooth thickness: </a:t>
            </a:r>
            <a:r>
              <a:rPr lang="en-US" i="1" dirty="0" err="1" smtClean="0">
                <a:solidFill>
                  <a:srgbClr val="0070C0"/>
                </a:solidFill>
                <a:latin typeface="+mj-lt"/>
              </a:rPr>
              <a:t>diş</a:t>
            </a:r>
            <a:r>
              <a:rPr lang="en-US" i="1" dirty="0" smtClean="0">
                <a:solidFill>
                  <a:srgbClr val="0070C0"/>
                </a:solidFill>
                <a:latin typeface="+mj-lt"/>
              </a:rPr>
              <a:t> </a:t>
            </a:r>
            <a:r>
              <a:rPr lang="en-US" i="1" dirty="0" err="1" smtClean="0">
                <a:solidFill>
                  <a:srgbClr val="0070C0"/>
                </a:solidFill>
                <a:latin typeface="+mj-lt"/>
              </a:rPr>
              <a:t>kalınlığı</a:t>
            </a:r>
            <a:r>
              <a:rPr lang="en-US" i="1" dirty="0" smtClean="0">
                <a:solidFill>
                  <a:srgbClr val="0070C0"/>
                </a:solidFill>
                <a:latin typeface="+mj-lt"/>
              </a:rPr>
              <a:t>, </a:t>
            </a:r>
            <a:r>
              <a:rPr lang="en-US" i="1" dirty="0">
                <a:latin typeface="+mj-lt"/>
              </a:rPr>
              <a:t>T</a:t>
            </a:r>
            <a:r>
              <a:rPr lang="en-US" i="1" dirty="0" smtClean="0">
                <a:latin typeface="+mj-lt"/>
              </a:rPr>
              <a:t>ooth (face) width: </a:t>
            </a:r>
            <a:r>
              <a:rPr lang="en-US" i="1" dirty="0" err="1" smtClean="0">
                <a:solidFill>
                  <a:srgbClr val="0070C0"/>
                </a:solidFill>
                <a:latin typeface="+mj-lt"/>
              </a:rPr>
              <a:t>diş</a:t>
            </a:r>
            <a:r>
              <a:rPr lang="en-US" i="1" dirty="0" smtClean="0">
                <a:solidFill>
                  <a:srgbClr val="0070C0"/>
                </a:solidFill>
                <a:latin typeface="+mj-lt"/>
              </a:rPr>
              <a:t> </a:t>
            </a:r>
            <a:r>
              <a:rPr lang="en-US" i="1" dirty="0" err="1" smtClean="0">
                <a:solidFill>
                  <a:srgbClr val="0070C0"/>
                </a:solidFill>
                <a:latin typeface="+mj-lt"/>
              </a:rPr>
              <a:t>genişliği</a:t>
            </a:r>
            <a:r>
              <a:rPr lang="en-US" i="1" dirty="0" smtClean="0">
                <a:solidFill>
                  <a:srgbClr val="0070C0"/>
                </a:solidFill>
                <a:latin typeface="+mj-lt"/>
              </a:rPr>
              <a:t>), </a:t>
            </a:r>
            <a:r>
              <a:rPr lang="en-US" i="1" dirty="0" err="1" smtClean="0">
                <a:latin typeface="+mj-lt"/>
              </a:rPr>
              <a:t>Diametral</a:t>
            </a:r>
            <a:r>
              <a:rPr lang="en-US" i="1" dirty="0" smtClean="0">
                <a:latin typeface="+mj-lt"/>
              </a:rPr>
              <a:t> pitch (P):</a:t>
            </a:r>
            <a:r>
              <a:rPr lang="en-US" i="1" dirty="0" smtClean="0">
                <a:solidFill>
                  <a:srgbClr val="0070C0"/>
                </a:solidFill>
                <a:latin typeface="+mj-lt"/>
              </a:rPr>
              <a:t> </a:t>
            </a:r>
            <a:r>
              <a:rPr lang="en-US" i="1" dirty="0" err="1" smtClean="0">
                <a:solidFill>
                  <a:srgbClr val="0070C0"/>
                </a:solidFill>
                <a:latin typeface="+mj-lt"/>
              </a:rPr>
              <a:t>çapsal</a:t>
            </a:r>
            <a:r>
              <a:rPr lang="en-US" i="1" dirty="0" smtClean="0">
                <a:solidFill>
                  <a:srgbClr val="0070C0"/>
                </a:solidFill>
                <a:latin typeface="+mj-lt"/>
              </a:rPr>
              <a:t> </a:t>
            </a:r>
            <a:r>
              <a:rPr lang="en-US" i="1" dirty="0" err="1" smtClean="0">
                <a:solidFill>
                  <a:srgbClr val="0070C0"/>
                </a:solidFill>
                <a:latin typeface="+mj-lt"/>
              </a:rPr>
              <a:t>adım</a:t>
            </a:r>
            <a:r>
              <a:rPr lang="en-US" i="1" dirty="0" smtClean="0">
                <a:latin typeface="+mj-lt"/>
              </a:rPr>
              <a:t>)</a:t>
            </a:r>
            <a:endParaRPr lang="en-US" dirty="0">
              <a:latin typeface="+mj-lt"/>
            </a:endParaRPr>
          </a:p>
        </p:txBody>
      </p:sp>
      <p:sp>
        <p:nvSpPr>
          <p:cNvPr id="5" name="TextBox 4"/>
          <p:cNvSpPr txBox="1"/>
          <p:nvPr/>
        </p:nvSpPr>
        <p:spPr>
          <a:xfrm>
            <a:off x="304800" y="228600"/>
            <a:ext cx="2185214" cy="461665"/>
          </a:xfrm>
          <a:prstGeom prst="rect">
            <a:avLst/>
          </a:prstGeom>
          <a:noFill/>
        </p:spPr>
        <p:txBody>
          <a:bodyPr wrap="none" rtlCol="0">
            <a:spAutoFit/>
          </a:bodyPr>
          <a:lstStyle/>
          <a:p>
            <a:r>
              <a:rPr lang="en-US" sz="2400" b="1" dirty="0" smtClean="0"/>
              <a:t>Nomenclature</a:t>
            </a:r>
            <a:endParaRPr lang="en-US" sz="2400" b="1" dirty="0"/>
          </a:p>
        </p:txBody>
      </p:sp>
    </p:spTree>
    <p:extLst>
      <p:ext uri="{BB962C8B-B14F-4D97-AF65-F5344CB8AC3E}">
        <p14:creationId xmlns:p14="http://schemas.microsoft.com/office/powerpoint/2010/main" val="1828959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8</a:t>
            </a:fld>
            <a:endParaRPr lang="en-US"/>
          </a:p>
        </p:txBody>
      </p:sp>
      <p:pic>
        <p:nvPicPr>
          <p:cNvPr id="4" name="Picture 3"/>
          <p:cNvPicPr>
            <a:picLocks noChangeAspect="1"/>
          </p:cNvPicPr>
          <p:nvPr/>
        </p:nvPicPr>
        <p:blipFill>
          <a:blip/>
          <a:stretch>
            <a:fillRect/>
          </a:stretch>
        </p:blipFill>
        <p:spPr>
          <a:xfrm>
            <a:off x="6400800" y="1834743"/>
            <a:ext cx="2743200" cy="4022389"/>
          </a:xfrm>
          <a:prstGeom prst="rect">
            <a:avLst/>
          </a:prstGeom>
        </p:spPr>
      </p:pic>
      <p:pic>
        <p:nvPicPr>
          <p:cNvPr id="1026" name="Picture 2" descr="İlgili res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84" y="228601"/>
            <a:ext cx="9077459" cy="648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33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27EF27-DCDB-4366-8E1C-E0C2861495EC}" type="slidenum">
              <a:rPr lang="en-US" smtClean="0"/>
              <a:t>9</a:t>
            </a:fld>
            <a:endParaRPr lang="en-US"/>
          </a:p>
        </p:txBody>
      </p:sp>
      <p:pic>
        <p:nvPicPr>
          <p:cNvPr id="3" name="Picture 2"/>
          <p:cNvPicPr>
            <a:picLocks noChangeAspect="1"/>
          </p:cNvPicPr>
          <p:nvPr/>
        </p:nvPicPr>
        <p:blipFill>
          <a:blip r:embed="rId2"/>
          <a:stretch>
            <a:fillRect/>
          </a:stretch>
        </p:blipFill>
        <p:spPr>
          <a:xfrm>
            <a:off x="381000" y="381000"/>
            <a:ext cx="2114550" cy="2657475"/>
          </a:xfrm>
          <a:prstGeom prst="rect">
            <a:avLst/>
          </a:prstGeom>
        </p:spPr>
      </p:pic>
      <p:pic>
        <p:nvPicPr>
          <p:cNvPr id="4" name="Picture 3"/>
          <p:cNvPicPr>
            <a:picLocks noChangeAspect="1"/>
          </p:cNvPicPr>
          <p:nvPr/>
        </p:nvPicPr>
        <p:blipFill>
          <a:blip r:embed="rId3"/>
          <a:stretch>
            <a:fillRect/>
          </a:stretch>
        </p:blipFill>
        <p:spPr>
          <a:xfrm>
            <a:off x="3410775" y="368710"/>
            <a:ext cx="5702578" cy="2145890"/>
          </a:xfrm>
          <a:prstGeom prst="rect">
            <a:avLst/>
          </a:prstGeom>
        </p:spPr>
      </p:pic>
      <p:pic>
        <p:nvPicPr>
          <p:cNvPr id="5" name="Picture 4"/>
          <p:cNvPicPr>
            <a:picLocks noChangeAspect="1"/>
          </p:cNvPicPr>
          <p:nvPr/>
        </p:nvPicPr>
        <p:blipFill>
          <a:blip r:embed="rId4"/>
          <a:stretch>
            <a:fillRect/>
          </a:stretch>
        </p:blipFill>
        <p:spPr>
          <a:xfrm>
            <a:off x="2474768" y="2667000"/>
            <a:ext cx="5715000" cy="3935384"/>
          </a:xfrm>
          <a:prstGeom prst="rect">
            <a:avLst/>
          </a:prstGeom>
        </p:spPr>
      </p:pic>
    </p:spTree>
    <p:extLst>
      <p:ext uri="{BB962C8B-B14F-4D97-AF65-F5344CB8AC3E}">
        <p14:creationId xmlns:p14="http://schemas.microsoft.com/office/powerpoint/2010/main" val="185682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16248</TotalTime>
  <Words>2810</Words>
  <Application>Microsoft Office PowerPoint</Application>
  <PresentationFormat>On-screen Show (4:3)</PresentationFormat>
  <Paragraphs>175</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Book Antiqua</vt:lpstr>
      <vt:lpstr>Bookman Old Style</vt:lpstr>
      <vt:lpstr>Calibri</vt:lpstr>
      <vt:lpstr>Times New Roman</vt:lpstr>
      <vt:lpstr>Wingdings 2</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Interference of Spur Gears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COMPOSITIONALLY  INDUCED   RESIDUAL  STRESS  ON  ELECTROCHEMICAL  SHOCK  IN  BATTERY  ELECTRODE  PARTICLES</dc:title>
  <dc:creator>hakan</dc:creator>
  <cp:lastModifiedBy>Cankaya</cp:lastModifiedBy>
  <cp:revision>554</cp:revision>
  <dcterms:created xsi:type="dcterms:W3CDTF">2015-04-03T18:47:08Z</dcterms:created>
  <dcterms:modified xsi:type="dcterms:W3CDTF">2022-03-14T20:33:02Z</dcterms:modified>
</cp:coreProperties>
</file>