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</p:sldMasterIdLst>
  <p:notesMasterIdLst>
    <p:notesMasterId r:id="rId90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80" r:id="rId31"/>
    <p:sldId id="278" r:id="rId32"/>
    <p:sldId id="279" r:id="rId33"/>
    <p:sldId id="281" r:id="rId34"/>
    <p:sldId id="282" r:id="rId35"/>
    <p:sldId id="306" r:id="rId36"/>
    <p:sldId id="334" r:id="rId37"/>
    <p:sldId id="283" r:id="rId38"/>
    <p:sldId id="284" r:id="rId39"/>
    <p:sldId id="286" r:id="rId40"/>
    <p:sldId id="305" r:id="rId41"/>
    <p:sldId id="287" r:id="rId42"/>
    <p:sldId id="291" r:id="rId43"/>
    <p:sldId id="288" r:id="rId44"/>
    <p:sldId id="289" r:id="rId45"/>
    <p:sldId id="290" r:id="rId46"/>
    <p:sldId id="335" r:id="rId47"/>
    <p:sldId id="292" r:id="rId48"/>
    <p:sldId id="333" r:id="rId49"/>
    <p:sldId id="285" r:id="rId50"/>
    <p:sldId id="307" r:id="rId51"/>
    <p:sldId id="308" r:id="rId52"/>
    <p:sldId id="309" r:id="rId53"/>
    <p:sldId id="310" r:id="rId54"/>
    <p:sldId id="293" r:id="rId55"/>
    <p:sldId id="311" r:id="rId56"/>
    <p:sldId id="294" r:id="rId57"/>
    <p:sldId id="312" r:id="rId58"/>
    <p:sldId id="295" r:id="rId59"/>
    <p:sldId id="296" r:id="rId60"/>
    <p:sldId id="297" r:id="rId61"/>
    <p:sldId id="298" r:id="rId62"/>
    <p:sldId id="336" r:id="rId63"/>
    <p:sldId id="299" r:id="rId64"/>
    <p:sldId id="300" r:id="rId65"/>
    <p:sldId id="301" r:id="rId66"/>
    <p:sldId id="302" r:id="rId67"/>
    <p:sldId id="303" r:id="rId68"/>
    <p:sldId id="304" r:id="rId69"/>
    <p:sldId id="313" r:id="rId70"/>
    <p:sldId id="314" r:id="rId71"/>
    <p:sldId id="315" r:id="rId72"/>
    <p:sldId id="316" r:id="rId73"/>
    <p:sldId id="317" r:id="rId74"/>
    <p:sldId id="318" r:id="rId75"/>
    <p:sldId id="319" r:id="rId76"/>
    <p:sldId id="320" r:id="rId77"/>
    <p:sldId id="321" r:id="rId78"/>
    <p:sldId id="322" r:id="rId79"/>
    <p:sldId id="323" r:id="rId80"/>
    <p:sldId id="324" r:id="rId81"/>
    <p:sldId id="325" r:id="rId82"/>
    <p:sldId id="326" r:id="rId83"/>
    <p:sldId id="327" r:id="rId84"/>
    <p:sldId id="328" r:id="rId85"/>
    <p:sldId id="329" r:id="rId86"/>
    <p:sldId id="330" r:id="rId87"/>
    <p:sldId id="331" r:id="rId88"/>
    <p:sldId id="332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an TANRIÖVER" initials="H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3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5" Type="http://schemas.openxmlformats.org/officeDocument/2006/relationships/slideMaster" Target="slideMasters/slideMaster5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5CE59-B260-4A07-BB56-8291E70D345B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581BB-CF3A-480E-B39F-F114763F7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0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81BB-CF3A-480E-B39F-F114763F72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5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81BB-CF3A-480E-B39F-F114763F725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99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CE71-0615-4E45-B058-BF74ADF89123}" type="datetime1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6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B4A6-8644-413C-AEB6-2ACA50B3932B}" type="datetime1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7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9490-5082-4824-AB54-3333FD888226}" type="datetime1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81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higle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 rot="10800000">
            <a:off x="609600" y="685800"/>
            <a:ext cx="8229600" cy="0"/>
          </a:xfrm>
          <a:prstGeom prst="line">
            <a:avLst/>
          </a:prstGeom>
          <a:ln w="349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9"/>
          <p:cNvCxnSpPr/>
          <p:nvPr userDrawn="1"/>
        </p:nvCxnSpPr>
        <p:spPr>
          <a:xfrm>
            <a:off x="6705600" y="6629400"/>
            <a:ext cx="2438400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3177"/>
            <a:ext cx="7498080" cy="461665"/>
          </a:xfrm>
        </p:spPr>
        <p:txBody>
          <a:bodyPr/>
          <a:lstStyle>
            <a:lvl1pPr>
              <a:defRPr sz="2400" b="1">
                <a:latin typeface="+mn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33424"/>
            <a:ext cx="8763000" cy="58197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</p:spTree>
    <p:extLst>
      <p:ext uri="{BB962C8B-B14F-4D97-AF65-F5344CB8AC3E}">
        <p14:creationId xmlns:p14="http://schemas.microsoft.com/office/powerpoint/2010/main" val="2487789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igle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/>
          <p:nvPr userDrawn="1"/>
        </p:nvCxnSpPr>
        <p:spPr>
          <a:xfrm rot="10800000">
            <a:off x="609600" y="685800"/>
            <a:ext cx="8229600" cy="0"/>
          </a:xfrm>
          <a:prstGeom prst="line">
            <a:avLst/>
          </a:prstGeom>
          <a:ln w="349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9"/>
          <p:cNvCxnSpPr/>
          <p:nvPr userDrawn="1"/>
        </p:nvCxnSpPr>
        <p:spPr>
          <a:xfrm>
            <a:off x="6705600" y="6629400"/>
            <a:ext cx="2438400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3177"/>
            <a:ext cx="7498080" cy="461665"/>
          </a:xfrm>
        </p:spPr>
        <p:txBody>
          <a:bodyPr/>
          <a:lstStyle>
            <a:lvl1pPr>
              <a:defRPr sz="2400" b="1">
                <a:latin typeface="+mn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</p:spTree>
    <p:extLst>
      <p:ext uri="{BB962C8B-B14F-4D97-AF65-F5344CB8AC3E}">
        <p14:creationId xmlns:p14="http://schemas.microsoft.com/office/powerpoint/2010/main" val="123477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igle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6705600" y="6629400"/>
            <a:ext cx="2438400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</p:spTree>
    <p:extLst>
      <p:ext uri="{BB962C8B-B14F-4D97-AF65-F5344CB8AC3E}">
        <p14:creationId xmlns:p14="http://schemas.microsoft.com/office/powerpoint/2010/main" val="1630608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higle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 rot="10800000">
            <a:off x="609600" y="685800"/>
            <a:ext cx="8229600" cy="0"/>
          </a:xfrm>
          <a:prstGeom prst="line">
            <a:avLst/>
          </a:prstGeom>
          <a:ln w="349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9"/>
          <p:cNvCxnSpPr/>
          <p:nvPr userDrawn="1"/>
        </p:nvCxnSpPr>
        <p:spPr>
          <a:xfrm>
            <a:off x="6705600" y="6629400"/>
            <a:ext cx="2438400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3177"/>
            <a:ext cx="7498080" cy="461665"/>
          </a:xfrm>
        </p:spPr>
        <p:txBody>
          <a:bodyPr/>
          <a:lstStyle>
            <a:lvl1pPr>
              <a:defRPr sz="2400" b="1">
                <a:latin typeface="+mn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33424"/>
            <a:ext cx="8763000" cy="58197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</p:spTree>
    <p:extLst>
      <p:ext uri="{BB962C8B-B14F-4D97-AF65-F5344CB8AC3E}">
        <p14:creationId xmlns:p14="http://schemas.microsoft.com/office/powerpoint/2010/main" val="3340083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igle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/>
          <p:nvPr userDrawn="1"/>
        </p:nvCxnSpPr>
        <p:spPr>
          <a:xfrm rot="10800000">
            <a:off x="609600" y="685800"/>
            <a:ext cx="8229600" cy="0"/>
          </a:xfrm>
          <a:prstGeom prst="line">
            <a:avLst/>
          </a:prstGeom>
          <a:ln w="349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9"/>
          <p:cNvCxnSpPr/>
          <p:nvPr userDrawn="1"/>
        </p:nvCxnSpPr>
        <p:spPr>
          <a:xfrm>
            <a:off x="6705600" y="6629400"/>
            <a:ext cx="2438400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3177"/>
            <a:ext cx="7498080" cy="461665"/>
          </a:xfrm>
        </p:spPr>
        <p:txBody>
          <a:bodyPr/>
          <a:lstStyle>
            <a:lvl1pPr>
              <a:defRPr sz="2400" b="1">
                <a:latin typeface="+mn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</p:spTree>
    <p:extLst>
      <p:ext uri="{BB962C8B-B14F-4D97-AF65-F5344CB8AC3E}">
        <p14:creationId xmlns:p14="http://schemas.microsoft.com/office/powerpoint/2010/main" val="1370542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igle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6705600" y="6629400"/>
            <a:ext cx="2438400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</p:spTree>
    <p:extLst>
      <p:ext uri="{BB962C8B-B14F-4D97-AF65-F5344CB8AC3E}">
        <p14:creationId xmlns:p14="http://schemas.microsoft.com/office/powerpoint/2010/main" val="2053676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higle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 rot="10800000">
            <a:off x="609600" y="685800"/>
            <a:ext cx="8229600" cy="0"/>
          </a:xfrm>
          <a:prstGeom prst="line">
            <a:avLst/>
          </a:prstGeom>
          <a:ln w="349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9"/>
          <p:cNvCxnSpPr/>
          <p:nvPr userDrawn="1"/>
        </p:nvCxnSpPr>
        <p:spPr>
          <a:xfrm>
            <a:off x="6705600" y="6629400"/>
            <a:ext cx="2438400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3177"/>
            <a:ext cx="7498080" cy="461665"/>
          </a:xfrm>
        </p:spPr>
        <p:txBody>
          <a:bodyPr/>
          <a:lstStyle>
            <a:lvl1pPr>
              <a:defRPr sz="2400" b="1">
                <a:latin typeface="+mn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33424"/>
            <a:ext cx="8763000" cy="58197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</p:spTree>
    <p:extLst>
      <p:ext uri="{BB962C8B-B14F-4D97-AF65-F5344CB8AC3E}">
        <p14:creationId xmlns:p14="http://schemas.microsoft.com/office/powerpoint/2010/main" val="2929311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igle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/>
          <p:nvPr userDrawn="1"/>
        </p:nvCxnSpPr>
        <p:spPr>
          <a:xfrm rot="10800000">
            <a:off x="609600" y="685800"/>
            <a:ext cx="8229600" cy="0"/>
          </a:xfrm>
          <a:prstGeom prst="line">
            <a:avLst/>
          </a:prstGeom>
          <a:ln w="349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9"/>
          <p:cNvCxnSpPr/>
          <p:nvPr userDrawn="1"/>
        </p:nvCxnSpPr>
        <p:spPr>
          <a:xfrm>
            <a:off x="6705600" y="6629400"/>
            <a:ext cx="2438400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3177"/>
            <a:ext cx="7498080" cy="461665"/>
          </a:xfrm>
        </p:spPr>
        <p:txBody>
          <a:bodyPr/>
          <a:lstStyle>
            <a:lvl1pPr>
              <a:defRPr sz="2400" b="1">
                <a:latin typeface="+mn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</p:spTree>
    <p:extLst>
      <p:ext uri="{BB962C8B-B14F-4D97-AF65-F5344CB8AC3E}">
        <p14:creationId xmlns:p14="http://schemas.microsoft.com/office/powerpoint/2010/main" val="66800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17C4-05D1-4680-864A-AC05641A15CC}" type="datetime1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49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igle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6705600" y="6629400"/>
            <a:ext cx="2438400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</p:spTree>
    <p:extLst>
      <p:ext uri="{BB962C8B-B14F-4D97-AF65-F5344CB8AC3E}">
        <p14:creationId xmlns:p14="http://schemas.microsoft.com/office/powerpoint/2010/main" val="897002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higle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 rot="10800000">
            <a:off x="609600" y="685800"/>
            <a:ext cx="8229600" cy="0"/>
          </a:xfrm>
          <a:prstGeom prst="line">
            <a:avLst/>
          </a:prstGeom>
          <a:ln w="349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9"/>
          <p:cNvCxnSpPr/>
          <p:nvPr userDrawn="1"/>
        </p:nvCxnSpPr>
        <p:spPr>
          <a:xfrm>
            <a:off x="6705600" y="6629400"/>
            <a:ext cx="2438400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3177"/>
            <a:ext cx="7498080" cy="461665"/>
          </a:xfrm>
        </p:spPr>
        <p:txBody>
          <a:bodyPr/>
          <a:lstStyle>
            <a:lvl1pPr>
              <a:defRPr sz="2400" b="1">
                <a:latin typeface="+mn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33424"/>
            <a:ext cx="8763000" cy="58197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</p:spTree>
    <p:extLst>
      <p:ext uri="{BB962C8B-B14F-4D97-AF65-F5344CB8AC3E}">
        <p14:creationId xmlns:p14="http://schemas.microsoft.com/office/powerpoint/2010/main" val="1899117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igle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/>
          <p:nvPr userDrawn="1"/>
        </p:nvCxnSpPr>
        <p:spPr>
          <a:xfrm rot="10800000">
            <a:off x="609600" y="685800"/>
            <a:ext cx="8229600" cy="0"/>
          </a:xfrm>
          <a:prstGeom prst="line">
            <a:avLst/>
          </a:prstGeom>
          <a:ln w="349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9"/>
          <p:cNvCxnSpPr/>
          <p:nvPr userDrawn="1"/>
        </p:nvCxnSpPr>
        <p:spPr>
          <a:xfrm>
            <a:off x="6705600" y="6629400"/>
            <a:ext cx="2438400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3177"/>
            <a:ext cx="7498080" cy="461665"/>
          </a:xfrm>
        </p:spPr>
        <p:txBody>
          <a:bodyPr/>
          <a:lstStyle>
            <a:lvl1pPr>
              <a:defRPr sz="2400" b="1">
                <a:latin typeface="+mn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</p:spTree>
    <p:extLst>
      <p:ext uri="{BB962C8B-B14F-4D97-AF65-F5344CB8AC3E}">
        <p14:creationId xmlns:p14="http://schemas.microsoft.com/office/powerpoint/2010/main" val="1364118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igle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6705600" y="6629400"/>
            <a:ext cx="2438400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</p:spTree>
    <p:extLst>
      <p:ext uri="{BB962C8B-B14F-4D97-AF65-F5344CB8AC3E}">
        <p14:creationId xmlns:p14="http://schemas.microsoft.com/office/powerpoint/2010/main" val="463059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higle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 rot="10800000">
            <a:off x="609600" y="685800"/>
            <a:ext cx="8229600" cy="0"/>
          </a:xfrm>
          <a:prstGeom prst="line">
            <a:avLst/>
          </a:prstGeom>
          <a:ln w="349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9"/>
          <p:cNvCxnSpPr/>
          <p:nvPr userDrawn="1"/>
        </p:nvCxnSpPr>
        <p:spPr>
          <a:xfrm>
            <a:off x="6705600" y="6629400"/>
            <a:ext cx="2438400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3177"/>
            <a:ext cx="7498080" cy="461665"/>
          </a:xfrm>
        </p:spPr>
        <p:txBody>
          <a:bodyPr/>
          <a:lstStyle>
            <a:lvl1pPr>
              <a:defRPr sz="2400" b="1">
                <a:latin typeface="+mn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33424"/>
            <a:ext cx="8763000" cy="58197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</p:spTree>
    <p:extLst>
      <p:ext uri="{BB962C8B-B14F-4D97-AF65-F5344CB8AC3E}">
        <p14:creationId xmlns:p14="http://schemas.microsoft.com/office/powerpoint/2010/main" val="1688048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igle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/>
          <p:nvPr userDrawn="1"/>
        </p:nvCxnSpPr>
        <p:spPr>
          <a:xfrm rot="10800000">
            <a:off x="609600" y="685800"/>
            <a:ext cx="8229600" cy="0"/>
          </a:xfrm>
          <a:prstGeom prst="line">
            <a:avLst/>
          </a:prstGeom>
          <a:ln w="349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9"/>
          <p:cNvCxnSpPr/>
          <p:nvPr userDrawn="1"/>
        </p:nvCxnSpPr>
        <p:spPr>
          <a:xfrm>
            <a:off x="6705600" y="6629400"/>
            <a:ext cx="2438400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3177"/>
            <a:ext cx="7498080" cy="461665"/>
          </a:xfrm>
        </p:spPr>
        <p:txBody>
          <a:bodyPr/>
          <a:lstStyle>
            <a:lvl1pPr>
              <a:defRPr sz="2400" b="1">
                <a:latin typeface="+mn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</p:spTree>
    <p:extLst>
      <p:ext uri="{BB962C8B-B14F-4D97-AF65-F5344CB8AC3E}">
        <p14:creationId xmlns:p14="http://schemas.microsoft.com/office/powerpoint/2010/main" val="3364594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igle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6705600" y="6629400"/>
            <a:ext cx="2438400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</p:spTree>
    <p:extLst>
      <p:ext uri="{BB962C8B-B14F-4D97-AF65-F5344CB8AC3E}">
        <p14:creationId xmlns:p14="http://schemas.microsoft.com/office/powerpoint/2010/main" val="1152146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higle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 rot="10800000">
            <a:off x="609600" y="685800"/>
            <a:ext cx="8229600" cy="0"/>
          </a:xfrm>
          <a:prstGeom prst="line">
            <a:avLst/>
          </a:prstGeom>
          <a:ln w="349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9"/>
          <p:cNvCxnSpPr/>
          <p:nvPr userDrawn="1"/>
        </p:nvCxnSpPr>
        <p:spPr>
          <a:xfrm>
            <a:off x="6705600" y="6629400"/>
            <a:ext cx="2438400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3177"/>
            <a:ext cx="7498080" cy="461665"/>
          </a:xfrm>
        </p:spPr>
        <p:txBody>
          <a:bodyPr/>
          <a:lstStyle>
            <a:lvl1pPr>
              <a:defRPr sz="2400" b="1">
                <a:latin typeface="+mn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33424"/>
            <a:ext cx="8763000" cy="58197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</p:spTree>
    <p:extLst>
      <p:ext uri="{BB962C8B-B14F-4D97-AF65-F5344CB8AC3E}">
        <p14:creationId xmlns:p14="http://schemas.microsoft.com/office/powerpoint/2010/main" val="1667492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igle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/>
          <p:nvPr userDrawn="1"/>
        </p:nvCxnSpPr>
        <p:spPr>
          <a:xfrm rot="10800000">
            <a:off x="609600" y="685800"/>
            <a:ext cx="8229600" cy="0"/>
          </a:xfrm>
          <a:prstGeom prst="line">
            <a:avLst/>
          </a:prstGeom>
          <a:ln w="349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9"/>
          <p:cNvCxnSpPr/>
          <p:nvPr userDrawn="1"/>
        </p:nvCxnSpPr>
        <p:spPr>
          <a:xfrm>
            <a:off x="6705600" y="6629400"/>
            <a:ext cx="2438400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3177"/>
            <a:ext cx="7498080" cy="461665"/>
          </a:xfrm>
        </p:spPr>
        <p:txBody>
          <a:bodyPr/>
          <a:lstStyle>
            <a:lvl1pPr>
              <a:defRPr sz="2400" b="1">
                <a:latin typeface="+mn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</p:spTree>
    <p:extLst>
      <p:ext uri="{BB962C8B-B14F-4D97-AF65-F5344CB8AC3E}">
        <p14:creationId xmlns:p14="http://schemas.microsoft.com/office/powerpoint/2010/main" val="1483410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igle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6705600" y="6629400"/>
            <a:ext cx="2438400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</p:spTree>
    <p:extLst>
      <p:ext uri="{BB962C8B-B14F-4D97-AF65-F5344CB8AC3E}">
        <p14:creationId xmlns:p14="http://schemas.microsoft.com/office/powerpoint/2010/main" val="175986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B18A-DF1B-48CE-B8AE-A14AFF29A892}" type="datetime1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07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higle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 rot="10800000">
            <a:off x="609600" y="685800"/>
            <a:ext cx="8229600" cy="0"/>
          </a:xfrm>
          <a:prstGeom prst="line">
            <a:avLst/>
          </a:prstGeom>
          <a:ln w="349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9"/>
          <p:cNvCxnSpPr/>
          <p:nvPr userDrawn="1"/>
        </p:nvCxnSpPr>
        <p:spPr>
          <a:xfrm>
            <a:off x="6705600" y="6629400"/>
            <a:ext cx="2438400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3177"/>
            <a:ext cx="7498080" cy="461665"/>
          </a:xfrm>
        </p:spPr>
        <p:txBody>
          <a:bodyPr/>
          <a:lstStyle>
            <a:lvl1pPr>
              <a:defRPr sz="2400" b="1">
                <a:latin typeface="+mn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33424"/>
            <a:ext cx="8763000" cy="58197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</p:spTree>
    <p:extLst>
      <p:ext uri="{BB962C8B-B14F-4D97-AF65-F5344CB8AC3E}">
        <p14:creationId xmlns:p14="http://schemas.microsoft.com/office/powerpoint/2010/main" val="3899847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igle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/>
          <p:nvPr userDrawn="1"/>
        </p:nvCxnSpPr>
        <p:spPr>
          <a:xfrm rot="10800000">
            <a:off x="609600" y="685800"/>
            <a:ext cx="8229600" cy="0"/>
          </a:xfrm>
          <a:prstGeom prst="line">
            <a:avLst/>
          </a:prstGeom>
          <a:ln w="349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9"/>
          <p:cNvCxnSpPr/>
          <p:nvPr userDrawn="1"/>
        </p:nvCxnSpPr>
        <p:spPr>
          <a:xfrm>
            <a:off x="6705600" y="6629400"/>
            <a:ext cx="2438400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3177"/>
            <a:ext cx="7498080" cy="461665"/>
          </a:xfrm>
        </p:spPr>
        <p:txBody>
          <a:bodyPr/>
          <a:lstStyle>
            <a:lvl1pPr>
              <a:defRPr sz="2400" b="1">
                <a:latin typeface="+mn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</p:spTree>
    <p:extLst>
      <p:ext uri="{BB962C8B-B14F-4D97-AF65-F5344CB8AC3E}">
        <p14:creationId xmlns:p14="http://schemas.microsoft.com/office/powerpoint/2010/main" val="3412200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igle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6705600" y="6629400"/>
            <a:ext cx="2438400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</p:spTree>
    <p:extLst>
      <p:ext uri="{BB962C8B-B14F-4D97-AF65-F5344CB8AC3E}">
        <p14:creationId xmlns:p14="http://schemas.microsoft.com/office/powerpoint/2010/main" val="74732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12E2-024E-48D9-9208-6B8FE72CD1B9}" type="datetime1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7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2881-5956-4533-8997-ADD9347A9705}" type="datetime1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3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A187-DE7D-44B8-B4E8-DE85C7AC20E4}" type="datetime1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5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D72F-4B9E-4FB5-A0CE-0708E68A1560}" type="datetime1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8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852A-BE26-4E17-A883-BEE0443FA068}" type="datetime1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0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6177-0FEE-4B47-932E-0A64EA33AB1D}" type="datetime1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1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26A22-FD23-4221-A0D3-5D882E96404E}" type="datetime1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7EF27-DCDB-4366-8E1C-E0C286149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5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7DDEB"/>
            </a:gs>
            <a:gs pos="39999">
              <a:srgbClr val="D7DDEB"/>
            </a:gs>
            <a:gs pos="100000">
              <a:srgbClr val="8898C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1000" y="0"/>
            <a:ext cx="8763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7" name="Title Placeholder 4"/>
          <p:cNvSpPr>
            <a:spLocks noGrp="1"/>
          </p:cNvSpPr>
          <p:nvPr>
            <p:ph type="title"/>
          </p:nvPr>
        </p:nvSpPr>
        <p:spPr bwMode="auto">
          <a:xfrm>
            <a:off x="838200" y="152400"/>
            <a:ext cx="7497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81000" y="685800"/>
            <a:ext cx="4191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629400" y="6553200"/>
            <a:ext cx="2514600" cy="30480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i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j-lt"/>
              </a:defRPr>
            </a:lvl1pPr>
            <a:extLst/>
          </a:lstStyle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sp>
        <p:nvSpPr>
          <p:cNvPr id="15" name="Rectangle 14"/>
          <p:cNvSpPr/>
          <p:nvPr/>
        </p:nvSpPr>
        <p:spPr bwMode="invGray">
          <a:xfrm>
            <a:off x="381000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3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7DDEB"/>
            </a:gs>
            <a:gs pos="39999">
              <a:srgbClr val="D7DDEB"/>
            </a:gs>
            <a:gs pos="100000">
              <a:srgbClr val="8898C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1000" y="0"/>
            <a:ext cx="8763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7" name="Title Placeholder 4"/>
          <p:cNvSpPr>
            <a:spLocks noGrp="1"/>
          </p:cNvSpPr>
          <p:nvPr>
            <p:ph type="title"/>
          </p:nvPr>
        </p:nvSpPr>
        <p:spPr bwMode="auto">
          <a:xfrm>
            <a:off x="838200" y="152400"/>
            <a:ext cx="7497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81000" y="685800"/>
            <a:ext cx="4191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629400" y="6553200"/>
            <a:ext cx="2514600" cy="30480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i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j-lt"/>
              </a:defRPr>
            </a:lvl1pPr>
            <a:extLst/>
          </a:lstStyle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sp>
        <p:nvSpPr>
          <p:cNvPr id="15" name="Rectangle 14"/>
          <p:cNvSpPr/>
          <p:nvPr/>
        </p:nvSpPr>
        <p:spPr bwMode="invGray">
          <a:xfrm>
            <a:off x="381000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5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7DDEB"/>
            </a:gs>
            <a:gs pos="39999">
              <a:srgbClr val="D7DDEB"/>
            </a:gs>
            <a:gs pos="100000">
              <a:srgbClr val="8898C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1000" y="0"/>
            <a:ext cx="8763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7" name="Title Placeholder 4"/>
          <p:cNvSpPr>
            <a:spLocks noGrp="1"/>
          </p:cNvSpPr>
          <p:nvPr>
            <p:ph type="title"/>
          </p:nvPr>
        </p:nvSpPr>
        <p:spPr bwMode="auto">
          <a:xfrm>
            <a:off x="838200" y="152400"/>
            <a:ext cx="7497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81000" y="685800"/>
            <a:ext cx="4191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629400" y="6553200"/>
            <a:ext cx="2514600" cy="30480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i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j-lt"/>
              </a:defRPr>
            </a:lvl1pPr>
            <a:extLst/>
          </a:lstStyle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sp>
        <p:nvSpPr>
          <p:cNvPr id="15" name="Rectangle 14"/>
          <p:cNvSpPr/>
          <p:nvPr/>
        </p:nvSpPr>
        <p:spPr bwMode="invGray">
          <a:xfrm>
            <a:off x="381000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5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7DDEB"/>
            </a:gs>
            <a:gs pos="39999">
              <a:srgbClr val="D7DDEB"/>
            </a:gs>
            <a:gs pos="100000">
              <a:srgbClr val="8898C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1000" y="0"/>
            <a:ext cx="8763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7" name="Title Placeholder 4"/>
          <p:cNvSpPr>
            <a:spLocks noGrp="1"/>
          </p:cNvSpPr>
          <p:nvPr>
            <p:ph type="title"/>
          </p:nvPr>
        </p:nvSpPr>
        <p:spPr bwMode="auto">
          <a:xfrm>
            <a:off x="838200" y="152400"/>
            <a:ext cx="7497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81000" y="685800"/>
            <a:ext cx="4191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629400" y="6553200"/>
            <a:ext cx="2514600" cy="30480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i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j-lt"/>
              </a:defRPr>
            </a:lvl1pPr>
            <a:extLst/>
          </a:lstStyle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sp>
        <p:nvSpPr>
          <p:cNvPr id="15" name="Rectangle 14"/>
          <p:cNvSpPr/>
          <p:nvPr/>
        </p:nvSpPr>
        <p:spPr bwMode="invGray">
          <a:xfrm>
            <a:off x="381000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8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7DDEB"/>
            </a:gs>
            <a:gs pos="39999">
              <a:srgbClr val="D7DDEB"/>
            </a:gs>
            <a:gs pos="100000">
              <a:srgbClr val="8898C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1000" y="0"/>
            <a:ext cx="8763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7" name="Title Placeholder 4"/>
          <p:cNvSpPr>
            <a:spLocks noGrp="1"/>
          </p:cNvSpPr>
          <p:nvPr>
            <p:ph type="title"/>
          </p:nvPr>
        </p:nvSpPr>
        <p:spPr bwMode="auto">
          <a:xfrm>
            <a:off x="838200" y="152400"/>
            <a:ext cx="7497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81000" y="685800"/>
            <a:ext cx="4191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629400" y="6553200"/>
            <a:ext cx="2514600" cy="30480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i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j-lt"/>
              </a:defRPr>
            </a:lvl1pPr>
            <a:extLst/>
          </a:lstStyle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sp>
        <p:nvSpPr>
          <p:cNvPr id="15" name="Rectangle 14"/>
          <p:cNvSpPr/>
          <p:nvPr/>
        </p:nvSpPr>
        <p:spPr bwMode="invGray">
          <a:xfrm>
            <a:off x="381000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7DDEB"/>
            </a:gs>
            <a:gs pos="39999">
              <a:srgbClr val="D7DDEB"/>
            </a:gs>
            <a:gs pos="100000">
              <a:srgbClr val="8898C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1000" y="0"/>
            <a:ext cx="8763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7" name="Title Placeholder 4"/>
          <p:cNvSpPr>
            <a:spLocks noGrp="1"/>
          </p:cNvSpPr>
          <p:nvPr>
            <p:ph type="title"/>
          </p:nvPr>
        </p:nvSpPr>
        <p:spPr bwMode="auto">
          <a:xfrm>
            <a:off x="838200" y="152400"/>
            <a:ext cx="7497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81000" y="685800"/>
            <a:ext cx="4191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629400" y="6553200"/>
            <a:ext cx="2514600" cy="30480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i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j-lt"/>
              </a:defRPr>
            </a:lvl1pPr>
            <a:extLst/>
          </a:lstStyle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sp>
        <p:nvSpPr>
          <p:cNvPr id="15" name="Rectangle 14"/>
          <p:cNvSpPr/>
          <p:nvPr/>
        </p:nvSpPr>
        <p:spPr bwMode="invGray">
          <a:xfrm>
            <a:off x="381000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7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7DDEB"/>
            </a:gs>
            <a:gs pos="39999">
              <a:srgbClr val="D7DDEB"/>
            </a:gs>
            <a:gs pos="100000">
              <a:srgbClr val="8898C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1000" y="0"/>
            <a:ext cx="8763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7" name="Title Placeholder 4"/>
          <p:cNvSpPr>
            <a:spLocks noGrp="1"/>
          </p:cNvSpPr>
          <p:nvPr>
            <p:ph type="title"/>
          </p:nvPr>
        </p:nvSpPr>
        <p:spPr bwMode="auto">
          <a:xfrm>
            <a:off x="838200" y="152400"/>
            <a:ext cx="7497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81000" y="685800"/>
            <a:ext cx="4191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629400" y="6553200"/>
            <a:ext cx="2514600" cy="30480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i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j-lt"/>
              </a:defRPr>
            </a:lvl1pPr>
            <a:extLst/>
          </a:lstStyle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sp>
        <p:nvSpPr>
          <p:cNvPr id="15" name="Rectangle 14"/>
          <p:cNvSpPr/>
          <p:nvPr/>
        </p:nvSpPr>
        <p:spPr bwMode="invGray">
          <a:xfrm>
            <a:off x="381000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8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image" Target="../media/image59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3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emf"/><Relationship Id="rId4" Type="http://schemas.openxmlformats.org/officeDocument/2006/relationships/image" Target="../media/image43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emf"/><Relationship Id="rId5" Type="http://schemas.openxmlformats.org/officeDocument/2006/relationships/image" Target="../media/image43.emf"/><Relationship Id="rId4" Type="http://schemas.openxmlformats.org/officeDocument/2006/relationships/image" Target="../media/image31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3.emf"/><Relationship Id="rId4" Type="http://schemas.openxmlformats.org/officeDocument/2006/relationships/image" Target="../media/image31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3.emf"/><Relationship Id="rId4" Type="http://schemas.openxmlformats.org/officeDocument/2006/relationships/image" Target="../media/image33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7010400" cy="31242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Spur and Helical </a:t>
            </a:r>
            <a:r>
              <a:rPr lang="tr-TR" b="1" dirty="0" err="1" smtClean="0">
                <a:solidFill>
                  <a:schemeClr val="tx1"/>
                </a:solidFill>
              </a:rPr>
              <a:t>Gears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smtClean="0">
                <a:solidFill>
                  <a:schemeClr val="tx1"/>
                </a:solidFill>
              </a:rPr>
              <a:t> </a:t>
            </a:r>
            <a:endParaRPr lang="en-US" sz="2300" i="1" dirty="0"/>
          </a:p>
        </p:txBody>
      </p:sp>
      <p:sp>
        <p:nvSpPr>
          <p:cNvPr id="4" name="Rectangle 3"/>
          <p:cNvSpPr/>
          <p:nvPr/>
        </p:nvSpPr>
        <p:spPr>
          <a:xfrm>
            <a:off x="838200" y="5334000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/>
              <a:t>Text Book:</a:t>
            </a:r>
            <a:endParaRPr lang="en-US" dirty="0"/>
          </a:p>
          <a:p>
            <a:r>
              <a:rPr lang="tr-TR" dirty="0"/>
              <a:t>R. G. Budynas, J. K. Nisbett, Shigley’s Mechanical Engineering Design, Ninth Ed. in SI Units, Mc-Graw Hill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3750"/>
            <a:ext cx="9018494" cy="396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694077"/>
            <a:ext cx="6096000" cy="1723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0347" b="62350"/>
          <a:stretch/>
        </p:blipFill>
        <p:spPr>
          <a:xfrm>
            <a:off x="7145074" y="4179816"/>
            <a:ext cx="1752600" cy="100871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038600" y="4963613"/>
            <a:ext cx="3200400" cy="2179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09799" y="195103"/>
            <a:ext cx="43434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AGMA Bending </a:t>
            </a:r>
            <a:r>
              <a:rPr lang="en-US" sz="2000" b="1" u="sng" dirty="0" smtClean="0"/>
              <a:t>Stress</a:t>
            </a:r>
            <a:r>
              <a:rPr lang="tr-TR" sz="2000" b="1" u="sng" dirty="0" smtClean="0"/>
              <a:t> </a:t>
            </a:r>
            <a:r>
              <a:rPr lang="tr-TR" sz="2000" b="1" u="sng" dirty="0" err="1" smtClean="0"/>
              <a:t>equations</a:t>
            </a:r>
            <a:endParaRPr lang="tr-TR" sz="2000" b="1" u="sng" dirty="0"/>
          </a:p>
        </p:txBody>
      </p:sp>
    </p:spTree>
    <p:extLst>
      <p:ext uri="{BB962C8B-B14F-4D97-AF65-F5344CB8AC3E}">
        <p14:creationId xmlns:p14="http://schemas.microsoft.com/office/powerpoint/2010/main" val="20168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37" y="762000"/>
            <a:ext cx="8651559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581400"/>
            <a:ext cx="6543113" cy="167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321025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AGMA Contact Stress equations  (</a:t>
            </a:r>
            <a:r>
              <a:rPr lang="en-US" b="1" u="sng" dirty="0"/>
              <a:t>f</a:t>
            </a:r>
            <a:r>
              <a:rPr lang="en-US" b="1" u="sng" dirty="0" smtClean="0"/>
              <a:t>or </a:t>
            </a:r>
            <a:r>
              <a:rPr lang="en-US" b="1" u="sng" dirty="0"/>
              <a:t>pitting </a:t>
            </a:r>
            <a:r>
              <a:rPr lang="en-US" b="1" u="sng" dirty="0" smtClean="0"/>
              <a:t>resistance)</a:t>
            </a:r>
            <a:r>
              <a:rPr lang="en-US" u="sng" dirty="0" smtClean="0"/>
              <a:t>.</a:t>
            </a:r>
            <a:endParaRPr lang="tr-TR" u="sng" dirty="0"/>
          </a:p>
        </p:txBody>
      </p:sp>
    </p:spTree>
    <p:extLst>
      <p:ext uri="{BB962C8B-B14F-4D97-AF65-F5344CB8AC3E}">
        <p14:creationId xmlns:p14="http://schemas.microsoft.com/office/powerpoint/2010/main" val="270231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12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4805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j-lt"/>
              </a:rPr>
              <a:t>14–4 </a:t>
            </a:r>
            <a:r>
              <a:rPr lang="en-US" sz="2400" b="1" dirty="0">
                <a:latin typeface="+mj-lt"/>
              </a:rPr>
              <a:t>AGMA Strength Equations</a:t>
            </a:r>
            <a:endParaRPr lang="en-US" sz="2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0668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Instead of using the term </a:t>
            </a:r>
            <a:r>
              <a:rPr lang="en-US" i="1" dirty="0"/>
              <a:t>strength, </a:t>
            </a:r>
            <a:r>
              <a:rPr lang="en-US" dirty="0"/>
              <a:t>AGMA uses data termed </a:t>
            </a:r>
            <a:r>
              <a:rPr lang="en-US" i="1" dirty="0"/>
              <a:t>allowable stress numbers</a:t>
            </a:r>
          </a:p>
          <a:p>
            <a:pPr algn="just"/>
            <a:r>
              <a:rPr lang="en-US" dirty="0"/>
              <a:t>and designates these by the symbols </a:t>
            </a:r>
            <a:r>
              <a:rPr lang="en-US" i="1" dirty="0"/>
              <a:t>s</a:t>
            </a:r>
            <a:r>
              <a:rPr lang="en-US" i="1" baseline="-25000" dirty="0"/>
              <a:t>at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s</a:t>
            </a:r>
            <a:r>
              <a:rPr lang="en-US" i="1" baseline="-25000" dirty="0"/>
              <a:t>ac</a:t>
            </a:r>
            <a:r>
              <a:rPr lang="en-US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2530" y="1732796"/>
            <a:ext cx="7690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To make it perfectly clear we </a:t>
            </a:r>
            <a:r>
              <a:rPr lang="en-US" dirty="0" smtClean="0"/>
              <a:t>shall use </a:t>
            </a:r>
            <a:r>
              <a:rPr lang="en-US" dirty="0"/>
              <a:t>the term </a:t>
            </a:r>
            <a:r>
              <a:rPr lang="en-US" i="1" dirty="0"/>
              <a:t>gear strength </a:t>
            </a:r>
            <a:r>
              <a:rPr lang="en-US" dirty="0"/>
              <a:t>as a replacement for the phrase </a:t>
            </a:r>
            <a:r>
              <a:rPr lang="en-US" i="1" dirty="0"/>
              <a:t>allowable stress </a:t>
            </a:r>
            <a:r>
              <a:rPr lang="en-US" i="1" dirty="0" smtClean="0"/>
              <a:t>numbers </a:t>
            </a:r>
            <a:r>
              <a:rPr lang="en-US" dirty="0" smtClean="0"/>
              <a:t>as </a:t>
            </a:r>
            <a:r>
              <a:rPr lang="en-US" dirty="0"/>
              <a:t>used by AGMA.</a:t>
            </a:r>
          </a:p>
        </p:txBody>
      </p:sp>
    </p:spTree>
    <p:extLst>
      <p:ext uri="{BB962C8B-B14F-4D97-AF65-F5344CB8AC3E}">
        <p14:creationId xmlns:p14="http://schemas.microsoft.com/office/powerpoint/2010/main" val="313122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3892"/>
          <a:stretch/>
        </p:blipFill>
        <p:spPr>
          <a:xfrm>
            <a:off x="2666999" y="563335"/>
            <a:ext cx="6455229" cy="4694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25908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334" y="152400"/>
            <a:ext cx="6200962" cy="411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04800"/>
            <a:ext cx="25717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015" y="152400"/>
            <a:ext cx="6505951" cy="403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57137"/>
            <a:ext cx="2362200" cy="407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62" y="228600"/>
            <a:ext cx="8852437" cy="495468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057400" y="2286000"/>
            <a:ext cx="6705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57400" y="2895600"/>
            <a:ext cx="6705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57400" y="3581400"/>
            <a:ext cx="6705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57400" y="4038600"/>
            <a:ext cx="6705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57400" y="4495800"/>
            <a:ext cx="6705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33600" y="2286000"/>
            <a:ext cx="6705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57400" y="5183286"/>
            <a:ext cx="6705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" y="4493490"/>
            <a:ext cx="1676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2400" y="2057400"/>
            <a:ext cx="1676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81200" y="2057400"/>
            <a:ext cx="6705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3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399"/>
            <a:ext cx="8686800" cy="519504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905000" y="2209800"/>
            <a:ext cx="6705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905000" y="2438400"/>
            <a:ext cx="6705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05000" y="2743200"/>
            <a:ext cx="6705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05000" y="2971800"/>
            <a:ext cx="6705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05000" y="3429000"/>
            <a:ext cx="6705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05000" y="3886200"/>
            <a:ext cx="6705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05000" y="4419600"/>
            <a:ext cx="6705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05000" y="4876800"/>
            <a:ext cx="6705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05000" y="5372223"/>
            <a:ext cx="6705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" y="4431145"/>
            <a:ext cx="1676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8600" y="2743200"/>
            <a:ext cx="1676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2400" y="1981200"/>
            <a:ext cx="1676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28800" y="1981200"/>
            <a:ext cx="6705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64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33400"/>
            <a:ext cx="8229600" cy="4024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780452"/>
            <a:ext cx="8202797" cy="137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4700074"/>
            <a:ext cx="8001000" cy="14519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5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8695431" cy="434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181600"/>
            <a:ext cx="8202797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5101222"/>
            <a:ext cx="8001000" cy="14519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3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5155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14–1 </a:t>
            </a:r>
            <a:r>
              <a:rPr lang="en-US" sz="2400" b="1" dirty="0"/>
              <a:t>The Lewis Bending Equation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31" y="1945141"/>
            <a:ext cx="2987157" cy="9504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29" y="1219200"/>
            <a:ext cx="3614159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935741"/>
            <a:ext cx="6372415" cy="3785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800" y="1945141"/>
            <a:ext cx="5702777" cy="990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3" r="62868" b="29078"/>
          <a:stretch/>
        </p:blipFill>
        <p:spPr bwMode="auto">
          <a:xfrm>
            <a:off x="858430" y="3156858"/>
            <a:ext cx="1817914" cy="158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302" y="4281632"/>
            <a:ext cx="2629250" cy="18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55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58" y="302342"/>
            <a:ext cx="6491458" cy="441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3" y="304800"/>
            <a:ext cx="26003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2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873150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782655" cy="4953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752600" y="2743200"/>
            <a:ext cx="6934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752600" y="3200400"/>
            <a:ext cx="6934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52600" y="3733800"/>
            <a:ext cx="6934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90700" y="4191000"/>
            <a:ext cx="6934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52600" y="2209800"/>
            <a:ext cx="6934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52600" y="4417290"/>
            <a:ext cx="6934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200" y="4417290"/>
            <a:ext cx="1676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200" y="1981200"/>
            <a:ext cx="1676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28800" y="1981200"/>
            <a:ext cx="6858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52600" y="4724400"/>
            <a:ext cx="6934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90700" y="5179291"/>
            <a:ext cx="6934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200" y="3733800"/>
            <a:ext cx="1676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52400" y="5181600"/>
            <a:ext cx="1676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4300" y="4191000"/>
            <a:ext cx="1676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4300" y="4729018"/>
            <a:ext cx="1676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0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53282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24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3810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14–5 </a:t>
            </a:r>
            <a:r>
              <a:rPr lang="en-US" sz="2400" b="1" dirty="0">
                <a:latin typeface="+mj-lt"/>
              </a:rPr>
              <a:t>Geometry Factors </a:t>
            </a:r>
            <a:r>
              <a:rPr lang="en-US" sz="2400" b="1" i="1" dirty="0">
                <a:latin typeface="+mj-lt"/>
              </a:rPr>
              <a:t>I </a:t>
            </a:r>
            <a:r>
              <a:rPr lang="en-US" sz="2400" b="1" dirty="0">
                <a:latin typeface="+mj-lt"/>
              </a:rPr>
              <a:t>and </a:t>
            </a:r>
            <a:r>
              <a:rPr lang="en-US" sz="2400" b="1" i="1" dirty="0">
                <a:latin typeface="+mj-lt"/>
              </a:rPr>
              <a:t>J </a:t>
            </a:r>
            <a:r>
              <a:rPr lang="en-US" sz="2400" b="1" dirty="0">
                <a:latin typeface="+mj-lt"/>
              </a:rPr>
              <a:t>(</a:t>
            </a:r>
            <a:r>
              <a:rPr lang="en-US" sz="2400" b="1" i="1" dirty="0">
                <a:latin typeface="+mj-lt"/>
              </a:rPr>
              <a:t>Z</a:t>
            </a:r>
            <a:r>
              <a:rPr lang="en-US" sz="2400" b="1" i="1" baseline="-25000" dirty="0">
                <a:latin typeface="+mj-lt"/>
              </a:rPr>
              <a:t>I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and </a:t>
            </a:r>
            <a:r>
              <a:rPr lang="en-US" sz="2400" b="1" i="1" dirty="0">
                <a:latin typeface="+mj-lt"/>
              </a:rPr>
              <a:t>Y</a:t>
            </a:r>
            <a:r>
              <a:rPr lang="en-US" sz="2400" b="1" i="1" baseline="-25000" dirty="0">
                <a:latin typeface="+mj-lt"/>
              </a:rPr>
              <a:t>J</a:t>
            </a:r>
            <a:r>
              <a:rPr lang="en-US" sz="2400" b="1" dirty="0">
                <a:latin typeface="+mj-lt"/>
              </a:rPr>
              <a:t>)</a:t>
            </a:r>
            <a:endParaRPr lang="en-US" sz="2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571" y="842665"/>
            <a:ext cx="82861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+mj-lt"/>
              </a:rPr>
              <a:t>We have seen how the factor </a:t>
            </a:r>
            <a:r>
              <a:rPr lang="en-US" i="1" dirty="0">
                <a:latin typeface="+mj-lt"/>
              </a:rPr>
              <a:t>Y </a:t>
            </a:r>
            <a:r>
              <a:rPr lang="en-US" dirty="0">
                <a:latin typeface="+mj-lt"/>
              </a:rPr>
              <a:t>is used in the Lewis equation to introduce the </a:t>
            </a:r>
            <a:r>
              <a:rPr lang="en-US" dirty="0" smtClean="0">
                <a:latin typeface="+mj-lt"/>
              </a:rPr>
              <a:t>effect of </a:t>
            </a:r>
            <a:r>
              <a:rPr lang="en-US" dirty="0">
                <a:latin typeface="+mj-lt"/>
              </a:rPr>
              <a:t>tooth form into the stress equation. The AGMA </a:t>
            </a:r>
            <a:r>
              <a:rPr lang="en-US" dirty="0" smtClean="0">
                <a:latin typeface="+mj-lt"/>
              </a:rPr>
              <a:t>factors </a:t>
            </a:r>
            <a:r>
              <a:rPr lang="en-US" i="1" dirty="0">
                <a:latin typeface="+mj-lt"/>
              </a:rPr>
              <a:t>I </a:t>
            </a:r>
            <a:r>
              <a:rPr lang="en-US" dirty="0">
                <a:latin typeface="+mj-lt"/>
              </a:rPr>
              <a:t>and </a:t>
            </a:r>
            <a:r>
              <a:rPr lang="en-US" i="1" dirty="0">
                <a:latin typeface="+mj-lt"/>
              </a:rPr>
              <a:t>J </a:t>
            </a:r>
            <a:r>
              <a:rPr lang="en-US" dirty="0">
                <a:latin typeface="+mj-lt"/>
              </a:rPr>
              <a:t>are intended </a:t>
            </a:r>
            <a:r>
              <a:rPr lang="en-US" dirty="0" smtClean="0">
                <a:latin typeface="+mj-lt"/>
              </a:rPr>
              <a:t>to accomplish </a:t>
            </a:r>
            <a:r>
              <a:rPr lang="en-US" dirty="0">
                <a:latin typeface="+mj-lt"/>
              </a:rPr>
              <a:t>the same purpose in a more involved manner</a:t>
            </a:r>
            <a:r>
              <a:rPr lang="en-US" dirty="0" smtClean="0">
                <a:latin typeface="+mj-lt"/>
              </a:rPr>
              <a:t>.</a:t>
            </a:r>
          </a:p>
          <a:p>
            <a:pPr algn="just"/>
            <a:endParaRPr lang="en-US" dirty="0">
              <a:latin typeface="+mj-lt"/>
            </a:endParaRPr>
          </a:p>
          <a:p>
            <a:pPr algn="just"/>
            <a:r>
              <a:rPr lang="en-US" dirty="0">
                <a:latin typeface="+mj-lt"/>
              </a:rPr>
              <a:t>The determination of </a:t>
            </a:r>
            <a:r>
              <a:rPr lang="en-US" i="1" dirty="0">
                <a:latin typeface="+mj-lt"/>
              </a:rPr>
              <a:t>I </a:t>
            </a:r>
            <a:r>
              <a:rPr lang="en-US" dirty="0">
                <a:latin typeface="+mj-lt"/>
              </a:rPr>
              <a:t>and </a:t>
            </a:r>
            <a:r>
              <a:rPr lang="en-US" i="1" dirty="0">
                <a:latin typeface="+mj-lt"/>
              </a:rPr>
              <a:t>J </a:t>
            </a:r>
            <a:r>
              <a:rPr lang="en-US" dirty="0">
                <a:latin typeface="+mj-lt"/>
              </a:rPr>
              <a:t>depends upon the </a:t>
            </a:r>
            <a:r>
              <a:rPr lang="en-US" i="1" dirty="0">
                <a:latin typeface="+mj-lt"/>
              </a:rPr>
              <a:t>face-contact ratio m</a:t>
            </a:r>
            <a:r>
              <a:rPr lang="en-US" i="1" baseline="-25000" dirty="0">
                <a:latin typeface="+mj-lt"/>
              </a:rPr>
              <a:t>F</a:t>
            </a:r>
            <a:r>
              <a:rPr lang="en-US" dirty="0">
                <a:latin typeface="+mj-lt"/>
              </a:rPr>
              <a:t>. This is</a:t>
            </a:r>
          </a:p>
          <a:p>
            <a:pPr algn="just"/>
            <a:r>
              <a:rPr lang="en-US" dirty="0">
                <a:latin typeface="+mj-lt"/>
              </a:rPr>
              <a:t>defined 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819760"/>
            <a:ext cx="1224660" cy="761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4630328"/>
            <a:ext cx="6909179" cy="453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589" y="5105400"/>
            <a:ext cx="8499680" cy="1457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b="43366"/>
          <a:stretch/>
        </p:blipFill>
        <p:spPr>
          <a:xfrm>
            <a:off x="4008046" y="2425384"/>
            <a:ext cx="4806035" cy="220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25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533400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+mj-lt"/>
              </a:rPr>
              <a:t>Bending-Strength Geometry Factor J </a:t>
            </a:r>
            <a:r>
              <a:rPr lang="en-US" sz="2400" b="1" dirty="0">
                <a:latin typeface="+mj-lt"/>
              </a:rPr>
              <a:t>(</a:t>
            </a:r>
            <a:r>
              <a:rPr lang="en-US" sz="2400" b="1" i="1" dirty="0">
                <a:latin typeface="+mj-lt"/>
              </a:rPr>
              <a:t>Y</a:t>
            </a:r>
            <a:r>
              <a:rPr lang="en-US" sz="2400" b="1" i="1" baseline="-25000" dirty="0">
                <a:latin typeface="+mj-lt"/>
              </a:rPr>
              <a:t>J</a:t>
            </a:r>
            <a:r>
              <a:rPr lang="en-US" sz="2400" b="1" dirty="0">
                <a:latin typeface="+mj-lt"/>
              </a:rPr>
              <a:t>)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219200"/>
            <a:ext cx="8712893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0357"/>
          <a:stretch/>
        </p:blipFill>
        <p:spPr>
          <a:xfrm>
            <a:off x="5034882" y="4648200"/>
            <a:ext cx="3758616" cy="152620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cxnSp>
        <p:nvCxnSpPr>
          <p:cNvPr id="7" name="Straight Connector 6"/>
          <p:cNvCxnSpPr/>
          <p:nvPr/>
        </p:nvCxnSpPr>
        <p:spPr>
          <a:xfrm>
            <a:off x="2438400" y="2133600"/>
            <a:ext cx="28194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90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684411"/>
            <a:ext cx="8667876" cy="638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"/>
            <a:ext cx="8439276" cy="230341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838200" y="685800"/>
            <a:ext cx="28194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953000" y="609600"/>
            <a:ext cx="37338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914400"/>
            <a:ext cx="28194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0" y="1524000"/>
            <a:ext cx="25908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1524000"/>
            <a:ext cx="16002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810000" y="2057400"/>
            <a:ext cx="0" cy="4572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5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8686800" cy="5664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112142"/>
            <a:ext cx="6400800" cy="745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8686800" cy="5664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31921" b="11209"/>
          <a:stretch/>
        </p:blipFill>
        <p:spPr>
          <a:xfrm>
            <a:off x="5600698" y="69936"/>
            <a:ext cx="3467102" cy="1142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cxnSp>
        <p:nvCxnSpPr>
          <p:cNvPr id="7" name="Straight Connector 6"/>
          <p:cNvCxnSpPr/>
          <p:nvPr/>
        </p:nvCxnSpPr>
        <p:spPr>
          <a:xfrm>
            <a:off x="152400" y="6629400"/>
            <a:ext cx="13716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9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bud29281_14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24" r="10954" b="3523"/>
          <a:stretch>
            <a:fillRect/>
          </a:stretch>
        </p:blipFill>
        <p:spPr bwMode="auto">
          <a:xfrm>
            <a:off x="914400" y="2438400"/>
            <a:ext cx="77533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3"/>
            <a:ext cx="7497763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>
          <a:xfrm>
            <a:off x="381000" y="733425"/>
            <a:ext cx="8763000" cy="5819775"/>
          </a:xfrm>
        </p:spPr>
        <p:txBody>
          <a:bodyPr/>
          <a:lstStyle/>
          <a:p>
            <a:pPr eaLnBrk="1" hangingPunct="1"/>
            <a:r>
              <a:rPr lang="tr-TR" altLang="tr-TR" b="1" dirty="0" smtClean="0"/>
              <a:t>FOR HELICAL GEARS; </a:t>
            </a:r>
            <a:r>
              <a:rPr lang="en-US" altLang="tr-TR" dirty="0" smtClean="0"/>
              <a:t>Get </a:t>
            </a:r>
            <a:r>
              <a:rPr lang="en-US" altLang="tr-TR" i="1" dirty="0" smtClean="0"/>
              <a:t>J</a:t>
            </a:r>
            <a:r>
              <a:rPr lang="en-US" altLang="tr-TR" i="1" dirty="0" smtClean="0">
                <a:cs typeface="Times New Roman" pitchFamily="18" charset="0"/>
              </a:rPr>
              <a:t> </a:t>
            </a:r>
            <a:r>
              <a:rPr lang="en-US" altLang="tr-TR" dirty="0" smtClean="0">
                <a:cs typeface="Times New Roman" pitchFamily="18" charset="0"/>
              </a:rPr>
              <a:t>from Fig. 14</a:t>
            </a:r>
            <a:r>
              <a:rPr lang="en-US" altLang="tr-TR" dirty="0" smtClean="0"/>
              <a:t>–</a:t>
            </a:r>
            <a:r>
              <a:rPr lang="en-US" altLang="tr-TR" dirty="0" smtClean="0">
                <a:cs typeface="Times New Roman" pitchFamily="18" charset="0"/>
              </a:rPr>
              <a:t>7, which assumes the mating gear has 75 teeth</a:t>
            </a:r>
          </a:p>
          <a:p>
            <a:pPr eaLnBrk="1" hangingPunct="1"/>
            <a:r>
              <a:rPr lang="en-US" altLang="tr-TR" dirty="0" smtClean="0">
                <a:cs typeface="Times New Roman" pitchFamily="18" charset="0"/>
              </a:rPr>
              <a:t>Get multiplier from Fig. 14</a:t>
            </a:r>
            <a:r>
              <a:rPr lang="en-US" altLang="tr-TR" dirty="0" smtClean="0"/>
              <a:t>–</a:t>
            </a:r>
            <a:r>
              <a:rPr lang="en-US" altLang="tr-TR" dirty="0" smtClean="0">
                <a:cs typeface="Times New Roman" pitchFamily="18" charset="0"/>
              </a:rPr>
              <a:t>8 for mating gear with other than 75 teeth</a:t>
            </a:r>
            <a:r>
              <a:rPr lang="tr-TR" altLang="tr-TR" dirty="0" smtClean="0">
                <a:cs typeface="Times New Roman" pitchFamily="18" charset="0"/>
              </a:rPr>
              <a:t> (</a:t>
            </a:r>
            <a:r>
              <a:rPr lang="tr-TR" altLang="tr-TR" dirty="0" err="1" smtClean="0">
                <a:cs typeface="Times New Roman" pitchFamily="18" charset="0"/>
              </a:rPr>
              <a:t>you</a:t>
            </a:r>
            <a:r>
              <a:rPr lang="tr-TR" altLang="tr-TR" dirty="0" smtClean="0">
                <a:cs typeface="Times New Roman" pitchFamily="18" charset="0"/>
              </a:rPr>
              <a:t> </a:t>
            </a:r>
            <a:r>
              <a:rPr lang="tr-TR" altLang="tr-TR" dirty="0" err="1" smtClean="0">
                <a:cs typeface="Times New Roman" pitchFamily="18" charset="0"/>
              </a:rPr>
              <a:t>may</a:t>
            </a:r>
            <a:r>
              <a:rPr lang="tr-TR" altLang="tr-TR" dirty="0" smtClean="0">
                <a:cs typeface="Times New Roman" pitchFamily="18" charset="0"/>
              </a:rPr>
              <a:t> not </a:t>
            </a:r>
            <a:r>
              <a:rPr lang="tr-TR" altLang="tr-TR" dirty="0" err="1">
                <a:cs typeface="Times New Roman" pitchFamily="18" charset="0"/>
              </a:rPr>
              <a:t>u</a:t>
            </a:r>
            <a:r>
              <a:rPr lang="tr-TR" altLang="tr-TR" dirty="0" err="1" smtClean="0">
                <a:cs typeface="Times New Roman" pitchFamily="18" charset="0"/>
              </a:rPr>
              <a:t>se</a:t>
            </a:r>
            <a:r>
              <a:rPr lang="tr-TR" altLang="tr-TR" dirty="0" smtClean="0">
                <a:cs typeface="Times New Roman" pitchFamily="18" charset="0"/>
              </a:rPr>
              <a:t> </a:t>
            </a:r>
            <a:r>
              <a:rPr lang="en-US" altLang="tr-TR" dirty="0" smtClean="0">
                <a:cs typeface="Times New Roman" pitchFamily="18" charset="0"/>
              </a:rPr>
              <a:t>Fig. 14</a:t>
            </a:r>
            <a:r>
              <a:rPr lang="en-US" altLang="tr-TR" dirty="0" smtClean="0"/>
              <a:t>–</a:t>
            </a:r>
            <a:r>
              <a:rPr lang="en-US" altLang="tr-TR" dirty="0" smtClean="0">
                <a:cs typeface="Times New Roman" pitchFamily="18" charset="0"/>
              </a:rPr>
              <a:t>8 </a:t>
            </a:r>
            <a:r>
              <a:rPr lang="tr-TR" altLang="tr-TR" dirty="0" smtClean="0">
                <a:cs typeface="Times New Roman" pitchFamily="18" charset="0"/>
              </a:rPr>
              <a:t> since </a:t>
            </a:r>
            <a:r>
              <a:rPr lang="tr-TR" altLang="tr-TR" dirty="0" err="1" smtClean="0">
                <a:cs typeface="Times New Roman" pitchFamily="18" charset="0"/>
              </a:rPr>
              <a:t>values</a:t>
            </a:r>
            <a:r>
              <a:rPr lang="tr-TR" altLang="tr-TR" dirty="0" smtClean="0">
                <a:cs typeface="Times New Roman" pitchFamily="18" charset="0"/>
              </a:rPr>
              <a:t> </a:t>
            </a:r>
            <a:r>
              <a:rPr lang="tr-TR" altLang="tr-TR" dirty="0" err="1" smtClean="0">
                <a:cs typeface="Times New Roman" pitchFamily="18" charset="0"/>
              </a:rPr>
              <a:t>are</a:t>
            </a:r>
            <a:r>
              <a:rPr lang="tr-TR" altLang="tr-TR" dirty="0" smtClean="0">
                <a:cs typeface="Times New Roman" pitchFamily="18" charset="0"/>
              </a:rPr>
              <a:t> </a:t>
            </a:r>
            <a:r>
              <a:rPr lang="tr-TR" altLang="tr-TR" dirty="0" err="1" smtClean="0">
                <a:cs typeface="Times New Roman" pitchFamily="18" charset="0"/>
              </a:rPr>
              <a:t>very</a:t>
            </a:r>
            <a:r>
              <a:rPr lang="tr-TR" altLang="tr-TR" dirty="0" smtClean="0">
                <a:cs typeface="Times New Roman" pitchFamily="18" charset="0"/>
              </a:rPr>
              <a:t> </a:t>
            </a:r>
            <a:r>
              <a:rPr lang="tr-TR" altLang="tr-TR" dirty="0" err="1" smtClean="0">
                <a:cs typeface="Times New Roman" pitchFamily="18" charset="0"/>
              </a:rPr>
              <a:t>close</a:t>
            </a:r>
            <a:r>
              <a:rPr lang="tr-TR" altLang="tr-TR" dirty="0" smtClean="0">
                <a:cs typeface="Times New Roman" pitchFamily="18" charset="0"/>
              </a:rPr>
              <a:t> </a:t>
            </a:r>
            <a:r>
              <a:rPr lang="tr-TR" altLang="tr-TR" dirty="0" err="1" smtClean="0">
                <a:cs typeface="Times New Roman" pitchFamily="18" charset="0"/>
              </a:rPr>
              <a:t>to</a:t>
            </a:r>
            <a:r>
              <a:rPr lang="tr-TR" altLang="tr-TR" dirty="0" smtClean="0">
                <a:cs typeface="Times New Roman" pitchFamily="18" charset="0"/>
              </a:rPr>
              <a:t> 1).</a:t>
            </a:r>
            <a:endParaRPr lang="en-US" altLang="tr-TR" dirty="0" smtClean="0"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659880" y="6553200"/>
            <a:ext cx="2514600" cy="3048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2895600" y="6457950"/>
            <a:ext cx="121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r-TR" sz="2000" smtClean="0">
                <a:solidFill>
                  <a:prstClr val="black"/>
                </a:solidFill>
                <a:latin typeface="Times New Roman" pitchFamily="18" charset="0"/>
              </a:rPr>
              <a:t>Fig. 14–7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1143000"/>
            <a:ext cx="32766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6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3"/>
            <a:ext cx="7497763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Modifying Factor for </a:t>
            </a:r>
            <a:r>
              <a:rPr lang="en-US" i="1" dirty="0" smtClean="0"/>
              <a:t>J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pic>
        <p:nvPicPr>
          <p:cNvPr id="46084" name="Picture 3" descr="bud29281_14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9"/>
          <a:stretch>
            <a:fillRect/>
          </a:stretch>
        </p:blipFill>
        <p:spPr bwMode="auto">
          <a:xfrm>
            <a:off x="387350" y="838200"/>
            <a:ext cx="87566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Box 5"/>
          <p:cNvSpPr txBox="1">
            <a:spLocks noChangeArrowheads="1"/>
          </p:cNvSpPr>
          <p:nvPr/>
        </p:nvSpPr>
        <p:spPr bwMode="auto">
          <a:xfrm>
            <a:off x="4191000" y="5867400"/>
            <a:ext cx="121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r-TR" sz="2000" smtClean="0">
                <a:solidFill>
                  <a:prstClr val="black"/>
                </a:solidFill>
                <a:latin typeface="Times New Roman" pitchFamily="18" charset="0"/>
              </a:rPr>
              <a:t>Fig. 14–8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31921" b="11209"/>
          <a:stretch/>
        </p:blipFill>
        <p:spPr>
          <a:xfrm>
            <a:off x="4457695" y="3657600"/>
            <a:ext cx="3929386" cy="1295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647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58" y="179614"/>
            <a:ext cx="4113324" cy="963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69" y="1017814"/>
            <a:ext cx="1918264" cy="1004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38" y="1919285"/>
            <a:ext cx="1901982" cy="639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68" y="2648700"/>
            <a:ext cx="1363393" cy="9466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57496" y="2054242"/>
            <a:ext cx="490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The factor </a:t>
            </a:r>
            <a:r>
              <a:rPr lang="en-US" i="1" dirty="0">
                <a:latin typeface="+mj-lt"/>
              </a:rPr>
              <a:t>y </a:t>
            </a:r>
            <a:r>
              <a:rPr lang="en-US" dirty="0">
                <a:latin typeface="+mj-lt"/>
              </a:rPr>
              <a:t>is </a:t>
            </a:r>
            <a:r>
              <a:rPr lang="en-US" dirty="0" smtClean="0">
                <a:latin typeface="+mj-lt"/>
              </a:rPr>
              <a:t>called the </a:t>
            </a:r>
            <a:r>
              <a:rPr lang="en-US" i="1" dirty="0">
                <a:latin typeface="+mj-lt"/>
              </a:rPr>
              <a:t>Lewis form factor</a:t>
            </a:r>
            <a:endParaRPr lang="en-US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600" y="3705670"/>
            <a:ext cx="1412811" cy="4125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8086" y="4267200"/>
                <a:ext cx="10859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86" y="4267200"/>
                <a:ext cx="1085952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2444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600" y="4800600"/>
            <a:ext cx="1458432" cy="685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4963" y="3315861"/>
            <a:ext cx="912237" cy="55898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2829" y="5598250"/>
            <a:ext cx="83626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+mj-lt"/>
              </a:rPr>
              <a:t>The use of this equation for </a:t>
            </a:r>
            <a:r>
              <a:rPr lang="en-US" i="1" dirty="0">
                <a:latin typeface="+mj-lt"/>
              </a:rPr>
              <a:t>Y </a:t>
            </a:r>
            <a:r>
              <a:rPr lang="en-US" dirty="0">
                <a:latin typeface="+mj-lt"/>
              </a:rPr>
              <a:t>means that only the bending of the tooth is </a:t>
            </a:r>
            <a:r>
              <a:rPr lang="en-US" dirty="0" smtClean="0">
                <a:latin typeface="+mj-lt"/>
              </a:rPr>
              <a:t>considered and </a:t>
            </a:r>
            <a:r>
              <a:rPr lang="en-US" dirty="0">
                <a:latin typeface="+mj-lt"/>
              </a:rPr>
              <a:t>that the compression due to the radial component of the force is neglected.</a:t>
            </a:r>
          </a:p>
        </p:txBody>
      </p:sp>
    </p:spTree>
    <p:extLst>
      <p:ext uri="{BB962C8B-B14F-4D97-AF65-F5344CB8AC3E}">
        <p14:creationId xmlns:p14="http://schemas.microsoft.com/office/powerpoint/2010/main" val="15722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30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40005"/>
            <a:ext cx="5641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+mj-lt"/>
              </a:rPr>
              <a:t>Surface-Strength Geometry Factor I </a:t>
            </a:r>
            <a:r>
              <a:rPr lang="en-US" sz="2400" b="1" dirty="0">
                <a:latin typeface="+mj-lt"/>
              </a:rPr>
              <a:t>(</a:t>
            </a:r>
            <a:r>
              <a:rPr lang="en-US" sz="2400" b="1" i="1" dirty="0">
                <a:latin typeface="+mj-lt"/>
              </a:rPr>
              <a:t>Z</a:t>
            </a:r>
            <a:r>
              <a:rPr lang="en-US" sz="2400" b="1" i="1" baseline="-25000" dirty="0">
                <a:latin typeface="+mj-lt"/>
              </a:rPr>
              <a:t>I</a:t>
            </a:r>
            <a:r>
              <a:rPr lang="en-US" sz="2400" b="1" dirty="0">
                <a:latin typeface="+mj-lt"/>
              </a:rPr>
              <a:t>)</a:t>
            </a:r>
            <a:endParaRPr lang="en-US" sz="2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468266"/>
            <a:ext cx="8379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The factor </a:t>
            </a:r>
            <a:r>
              <a:rPr lang="en-US" i="1" dirty="0">
                <a:latin typeface="+mj-lt"/>
              </a:rPr>
              <a:t>I </a:t>
            </a:r>
            <a:r>
              <a:rPr lang="en-US" dirty="0">
                <a:latin typeface="+mj-lt"/>
              </a:rPr>
              <a:t>is also called the </a:t>
            </a:r>
            <a:r>
              <a:rPr lang="en-US" i="1" dirty="0">
                <a:latin typeface="+mj-lt"/>
              </a:rPr>
              <a:t>pitting-resistance geometry factor </a:t>
            </a:r>
            <a:r>
              <a:rPr lang="en-US" dirty="0">
                <a:latin typeface="+mj-lt"/>
              </a:rPr>
              <a:t>by AGMA.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858376"/>
            <a:ext cx="3028512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2819400"/>
            <a:ext cx="8001714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930386"/>
            <a:ext cx="6169485" cy="1089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6604" y="1975210"/>
            <a:ext cx="519484" cy="360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5555" t="22581" r="36381" b="17972"/>
          <a:stretch/>
        </p:blipFill>
        <p:spPr>
          <a:xfrm>
            <a:off x="5486400" y="93510"/>
            <a:ext cx="3657601" cy="13747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810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2" y="457200"/>
            <a:ext cx="8504878" cy="1981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91000" y="1676401"/>
            <a:ext cx="2362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259080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I</a:t>
            </a:r>
            <a:endParaRPr lang="en-US" i="1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5257800" y="2438400"/>
            <a:ext cx="304800" cy="2286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62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001000" cy="47075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180419"/>
            <a:ext cx="7319473" cy="150643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838200" y="4038600"/>
            <a:ext cx="6096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57400" y="1143000"/>
            <a:ext cx="0" cy="10668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05200" y="3048000"/>
            <a:ext cx="13716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08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33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3940"/>
            <a:ext cx="4484047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41247" y="467975"/>
            <a:ext cx="310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Z: Line of action = L</a:t>
            </a:r>
            <a:r>
              <a:rPr lang="en-US" baseline="-25000" dirty="0" smtClean="0"/>
              <a:t>a</a:t>
            </a:r>
            <a:r>
              <a:rPr lang="en-US" dirty="0" smtClean="0"/>
              <a:t> = A</a:t>
            </a:r>
            <a:r>
              <a:rPr lang="en-US" baseline="-25000" dirty="0" smtClean="0"/>
              <a:t>1</a:t>
            </a:r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dirty="0"/>
          </a:p>
          <a:p>
            <a:r>
              <a:rPr lang="en-US" dirty="0" smtClean="0"/>
              <a:t>Z = AB</a:t>
            </a:r>
            <a:r>
              <a:rPr lang="en-US" baseline="-25000" dirty="0" smtClean="0"/>
              <a:t>1 </a:t>
            </a:r>
            <a:r>
              <a:rPr lang="en-US" dirty="0" smtClean="0"/>
              <a:t>+ A</a:t>
            </a:r>
            <a:r>
              <a:rPr lang="en-US" baseline="-25000" dirty="0" smtClean="0"/>
              <a:t>1</a:t>
            </a:r>
            <a:r>
              <a:rPr lang="en-US" dirty="0" smtClean="0"/>
              <a:t>B - AB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724399"/>
            <a:ext cx="5410199" cy="51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34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7583152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43000"/>
            <a:ext cx="8991600" cy="426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5555" t="22581" r="36381" b="17972"/>
          <a:stretch/>
        </p:blipFill>
        <p:spPr>
          <a:xfrm>
            <a:off x="2895600" y="5486400"/>
            <a:ext cx="3835991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6487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35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06" y="460165"/>
            <a:ext cx="8486883" cy="388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1921" b="11209"/>
          <a:stretch/>
        </p:blipFill>
        <p:spPr>
          <a:xfrm>
            <a:off x="457200" y="4572000"/>
            <a:ext cx="3929384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5555" t="17017" r="36381" b="17971"/>
          <a:stretch/>
        </p:blipFill>
        <p:spPr>
          <a:xfrm>
            <a:off x="4799388" y="4514640"/>
            <a:ext cx="4075601" cy="1505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cxnSp>
        <p:nvCxnSpPr>
          <p:cNvPr id="6" name="Straight Connector 5"/>
          <p:cNvCxnSpPr/>
          <p:nvPr/>
        </p:nvCxnSpPr>
        <p:spPr>
          <a:xfrm>
            <a:off x="1567184" y="3124200"/>
            <a:ext cx="323220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67184" y="2209800"/>
            <a:ext cx="513841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0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728423" cy="50292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28600" y="914400"/>
            <a:ext cx="14478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924800" y="609600"/>
            <a:ext cx="9144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24200" y="4114800"/>
            <a:ext cx="0" cy="7620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09800" y="2209800"/>
            <a:ext cx="0" cy="11430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72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37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57199"/>
            <a:ext cx="5816884" cy="4446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04799"/>
            <a:ext cx="2743200" cy="237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38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028453" cy="2472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1921" b="11209"/>
          <a:stretch/>
        </p:blipFill>
        <p:spPr>
          <a:xfrm>
            <a:off x="4488826" y="5529808"/>
            <a:ext cx="3593716" cy="11847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5555" t="22581" r="36381" b="17972"/>
          <a:stretch/>
        </p:blipFill>
        <p:spPr>
          <a:xfrm>
            <a:off x="381000" y="5588420"/>
            <a:ext cx="3572290" cy="11330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08385"/>
            <a:ext cx="5325602" cy="252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14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39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35" y="1295400"/>
            <a:ext cx="8593365" cy="3202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555" t="22581" r="36381" b="17972"/>
          <a:stretch/>
        </p:blipFill>
        <p:spPr>
          <a:xfrm>
            <a:off x="2685816" y="4572000"/>
            <a:ext cx="3713401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cxnSp>
        <p:nvCxnSpPr>
          <p:cNvPr id="6" name="Straight Connector 5"/>
          <p:cNvCxnSpPr/>
          <p:nvPr/>
        </p:nvCxnSpPr>
        <p:spPr>
          <a:xfrm>
            <a:off x="1276116" y="3886200"/>
            <a:ext cx="611528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0" y="3886200"/>
            <a:ext cx="1417159" cy="8382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43800" y="4724400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Take it 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513158" y="4724400"/>
            <a:ext cx="108413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295400" y="3886200"/>
            <a:ext cx="611528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8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690" y="191438"/>
            <a:ext cx="6415310" cy="5599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244338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40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"/>
            <a:ext cx="8621575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1921" b="11209"/>
          <a:stretch/>
        </p:blipFill>
        <p:spPr>
          <a:xfrm>
            <a:off x="685800" y="4517511"/>
            <a:ext cx="3401248" cy="11212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5555" t="22581" r="36381" b="17972"/>
          <a:stretch/>
        </p:blipFill>
        <p:spPr>
          <a:xfrm>
            <a:off x="4953000" y="4452900"/>
            <a:ext cx="3511735" cy="11859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5336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3"/>
            <a:ext cx="7497763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14-10 </a:t>
            </a:r>
            <a:r>
              <a:rPr lang="en-US" dirty="0" smtClean="0"/>
              <a:t>Size Factor </a:t>
            </a:r>
            <a:r>
              <a:rPr lang="en-US" i="1" dirty="0" smtClean="0"/>
              <a:t>K</a:t>
            </a:r>
            <a:r>
              <a:rPr lang="en-US" i="1" baseline="-25000" dirty="0" smtClean="0"/>
              <a:t>s</a:t>
            </a:r>
            <a:endParaRPr lang="en-US" baseline="-25000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81000" y="733425"/>
            <a:ext cx="8763000" cy="5819775"/>
          </a:xfrm>
        </p:spPr>
        <p:txBody>
          <a:bodyPr/>
          <a:lstStyle/>
          <a:p>
            <a:pPr eaLnBrk="1" hangingPunct="1"/>
            <a:r>
              <a:rPr lang="en-US" altLang="tr-TR" dirty="0" smtClean="0"/>
              <a:t>Accounts for fatigue size effect, and non-uniformity of material properties for large sizes</a:t>
            </a:r>
          </a:p>
          <a:p>
            <a:pPr eaLnBrk="1" hangingPunct="1"/>
            <a:r>
              <a:rPr lang="en-US" altLang="tr-TR" dirty="0" smtClean="0"/>
              <a:t>AGMA has not established size factors</a:t>
            </a:r>
          </a:p>
          <a:p>
            <a:pPr eaLnBrk="1" hangingPunct="1"/>
            <a:r>
              <a:rPr lang="en-US" altLang="tr-TR" dirty="0" smtClean="0"/>
              <a:t>Use 1 for normal gear sizes</a:t>
            </a:r>
          </a:p>
          <a:p>
            <a:pPr eaLnBrk="1" hangingPunct="1"/>
            <a:r>
              <a:rPr lang="en-US" altLang="tr-TR" dirty="0" smtClean="0"/>
              <a:t>Could apply fatigue size factor method from Ch. 6, where this size factor is the reciprocal of the Marin size factor </a:t>
            </a:r>
            <a:r>
              <a:rPr lang="en-US" altLang="tr-TR" i="1" dirty="0" smtClean="0"/>
              <a:t>k</a:t>
            </a:r>
            <a:r>
              <a:rPr lang="en-US" altLang="tr-TR" i="1" baseline="-25000" dirty="0" smtClean="0"/>
              <a:t>b</a:t>
            </a:r>
            <a:r>
              <a:rPr lang="en-US" altLang="tr-TR" i="1" dirty="0" smtClean="0"/>
              <a:t>.  </a:t>
            </a:r>
            <a:r>
              <a:rPr lang="en-US" altLang="tr-TR" dirty="0" smtClean="0"/>
              <a:t>Applying known geometry information for the gear tooth,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4019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7945" y="1600200"/>
            <a:ext cx="5297055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42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"/>
            <a:ext cx="9067800" cy="4313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1921" b="11209"/>
          <a:stretch/>
        </p:blipFill>
        <p:spPr>
          <a:xfrm>
            <a:off x="609600" y="4973936"/>
            <a:ext cx="3733800" cy="12309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5555" t="18621" r="36381" b="17972"/>
          <a:stretch/>
        </p:blipFill>
        <p:spPr>
          <a:xfrm>
            <a:off x="4724400" y="4973936"/>
            <a:ext cx="3444908" cy="13280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cxnSp>
        <p:nvCxnSpPr>
          <p:cNvPr id="6" name="Straight Connector 5"/>
          <p:cNvCxnSpPr/>
          <p:nvPr/>
        </p:nvCxnSpPr>
        <p:spPr>
          <a:xfrm>
            <a:off x="7467600" y="990600"/>
            <a:ext cx="13716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52316" y="1295400"/>
            <a:ext cx="375308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276600" y="4541667"/>
            <a:ext cx="3733800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83508" y="990600"/>
            <a:ext cx="13716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3"/>
            <a:ext cx="7497763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Load-Distribution Factor </a:t>
            </a:r>
            <a:r>
              <a:rPr lang="en-US" i="1" dirty="0" smtClean="0"/>
              <a:t>K</a:t>
            </a:r>
            <a:r>
              <a:rPr lang="en-US" i="1" baseline="-25000" dirty="0" smtClean="0"/>
              <a:t>m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i="1" baseline="-25000" dirty="0" smtClean="0"/>
              <a:t>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381000" y="733425"/>
            <a:ext cx="8763000" cy="5819775"/>
          </a:xfrm>
        </p:spPr>
        <p:txBody>
          <a:bodyPr/>
          <a:lstStyle/>
          <a:p>
            <a:pPr eaLnBrk="1" hangingPunct="1"/>
            <a:r>
              <a:rPr lang="en-US" altLang="tr-TR" smtClean="0"/>
              <a:t>Face load-distribution factor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66675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2111042"/>
            <a:ext cx="65246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4" y="3402855"/>
            <a:ext cx="87344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38" y="5726424"/>
            <a:ext cx="84486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3" r="7540" b="27009"/>
          <a:stretch/>
        </p:blipFill>
        <p:spPr bwMode="auto">
          <a:xfrm>
            <a:off x="7239000" y="1582223"/>
            <a:ext cx="1883228" cy="19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038600" y="2688772"/>
            <a:ext cx="3124200" cy="1387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27945" y="2813673"/>
            <a:ext cx="6905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/>
              <a:t>(</a:t>
            </a:r>
            <a:r>
              <a:rPr lang="tr-TR" sz="1600" b="1" dirty="0" err="1" smtClean="0"/>
              <a:t>crowning</a:t>
            </a:r>
            <a:r>
              <a:rPr lang="tr-TR" sz="1600" dirty="0" smtClean="0"/>
              <a:t> is done </a:t>
            </a:r>
            <a:r>
              <a:rPr lang="tr-TR" sz="1600" dirty="0" err="1" smtClean="0"/>
              <a:t>to</a:t>
            </a:r>
            <a:r>
              <a:rPr lang="tr-TR" sz="1600" dirty="0" smtClean="0"/>
              <a:t> </a:t>
            </a:r>
            <a:r>
              <a:rPr lang="tr-TR" sz="1600" dirty="0" err="1"/>
              <a:t>reduce</a:t>
            </a:r>
            <a:r>
              <a:rPr lang="tr-TR" sz="1600" dirty="0"/>
              <a:t> </a:t>
            </a:r>
            <a:r>
              <a:rPr lang="en-US" sz="1600" dirty="0"/>
              <a:t>gear noise</a:t>
            </a:r>
            <a:r>
              <a:rPr lang="tr-TR" sz="1600" dirty="0"/>
              <a:t>, </a:t>
            </a:r>
            <a:r>
              <a:rPr lang="en-US" sz="1600" dirty="0"/>
              <a:t>minim</a:t>
            </a:r>
            <a:r>
              <a:rPr lang="tr-TR" sz="1600" dirty="0"/>
              <a:t>ize </a:t>
            </a:r>
            <a:r>
              <a:rPr lang="tr-TR" sz="1600" dirty="0" err="1"/>
              <a:t>misalignment</a:t>
            </a:r>
            <a:r>
              <a:rPr lang="tr-TR" sz="1600" dirty="0"/>
              <a:t> of </a:t>
            </a:r>
            <a:r>
              <a:rPr lang="tr-TR" sz="1600" dirty="0" err="1"/>
              <a:t>gears</a:t>
            </a:r>
            <a:r>
              <a:rPr lang="tr-TR" sz="1600" dirty="0"/>
              <a:t>, </a:t>
            </a:r>
            <a:r>
              <a:rPr lang="tr-TR" sz="1600" dirty="0" err="1"/>
              <a:t>uneven</a:t>
            </a:r>
            <a:r>
              <a:rPr lang="en-US" sz="1600" dirty="0"/>
              <a:t> </a:t>
            </a:r>
            <a:r>
              <a:rPr lang="en-US" sz="1600" dirty="0" smtClean="0"/>
              <a:t>wear</a:t>
            </a:r>
            <a:r>
              <a:rPr lang="tr-TR" sz="1600" dirty="0" smtClean="0"/>
              <a:t>s of </a:t>
            </a:r>
            <a:r>
              <a:rPr lang="tr-TR" sz="1600" dirty="0" err="1" smtClean="0"/>
              <a:t>gears</a:t>
            </a:r>
            <a:r>
              <a:rPr lang="tr-TR" sz="1600" dirty="0" smtClean="0"/>
              <a:t>)</a:t>
            </a:r>
            <a:r>
              <a:rPr lang="en-US" sz="1600" dirty="0" smtClean="0"/>
              <a:t> </a:t>
            </a:r>
            <a:endParaRPr lang="tr-TR" sz="1600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052" y="-167460"/>
            <a:ext cx="1700213" cy="133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4038600" y="973449"/>
            <a:ext cx="3505200" cy="171532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94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3"/>
            <a:ext cx="7497763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Load-Distribution Factor </a:t>
            </a:r>
            <a:r>
              <a:rPr lang="en-US" i="1" dirty="0" smtClean="0"/>
              <a:t>K</a:t>
            </a:r>
            <a:r>
              <a:rPr lang="en-US" i="1" baseline="-25000" dirty="0" smtClean="0"/>
              <a:t>m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i="1" baseline="-25000" dirty="0" smtClean="0"/>
              <a:t>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381000" y="733425"/>
            <a:ext cx="8763000" cy="5819775"/>
          </a:xfrm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5025"/>
            <a:ext cx="85915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3" descr="bud29281_14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1"/>
          <a:stretch>
            <a:fillRect/>
          </a:stretch>
        </p:blipFill>
        <p:spPr bwMode="auto">
          <a:xfrm>
            <a:off x="914400" y="1828800"/>
            <a:ext cx="754380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Box 14"/>
          <p:cNvSpPr txBox="1">
            <a:spLocks noChangeArrowheads="1"/>
          </p:cNvSpPr>
          <p:nvPr/>
        </p:nvSpPr>
        <p:spPr bwMode="auto">
          <a:xfrm>
            <a:off x="4114800" y="6457950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r-TR" sz="2000" smtClean="0">
                <a:solidFill>
                  <a:prstClr val="black"/>
                </a:solidFill>
                <a:latin typeface="Times New Roman" pitchFamily="18" charset="0"/>
              </a:rPr>
              <a:t>Fig. 14–10</a:t>
            </a:r>
          </a:p>
        </p:txBody>
      </p:sp>
    </p:spTree>
    <p:extLst>
      <p:ext uri="{BB962C8B-B14F-4D97-AF65-F5344CB8AC3E}">
        <p14:creationId xmlns:p14="http://schemas.microsoft.com/office/powerpoint/2010/main" val="30226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3"/>
            <a:ext cx="7497763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Load-Distribution Factor </a:t>
            </a:r>
            <a:r>
              <a:rPr lang="en-US" i="1" dirty="0" smtClean="0"/>
              <a:t>K</a:t>
            </a:r>
            <a:r>
              <a:rPr lang="en-US" i="1" baseline="-25000" dirty="0" smtClean="0"/>
              <a:t>m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i="1" baseline="-25000" dirty="0" smtClean="0"/>
              <a:t>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381000" y="733425"/>
            <a:ext cx="8763000" cy="5819775"/>
          </a:xfrm>
        </p:spPr>
        <p:txBody>
          <a:bodyPr/>
          <a:lstStyle/>
          <a:p>
            <a:pPr eaLnBrk="1" hangingPunct="1"/>
            <a:r>
              <a:rPr lang="en-US" altLang="tr-TR" i="1" dirty="0" err="1" smtClean="0"/>
              <a:t>C</a:t>
            </a:r>
            <a:r>
              <a:rPr lang="en-US" altLang="tr-TR" i="1" baseline="-25000" dirty="0" err="1" smtClean="0"/>
              <a:t>ma</a:t>
            </a:r>
            <a:r>
              <a:rPr lang="en-US" altLang="tr-TR" dirty="0" smtClean="0"/>
              <a:t> (mesh alignment factor) can be obtained from Eq. (14–34) with Table 14–9</a:t>
            </a:r>
          </a:p>
          <a:p>
            <a:pPr eaLnBrk="1" hangingPunct="1"/>
            <a:endParaRPr lang="en-US" altLang="tr-TR" i="1" dirty="0" smtClean="0"/>
          </a:p>
          <a:p>
            <a:pPr eaLnBrk="1" hangingPunct="1"/>
            <a:endParaRPr lang="en-US" altLang="tr-TR" i="1" dirty="0" smtClean="0"/>
          </a:p>
          <a:p>
            <a:pPr eaLnBrk="1" hangingPunct="1"/>
            <a:endParaRPr lang="en-US" altLang="tr-TR" i="1" dirty="0" smtClean="0"/>
          </a:p>
          <a:p>
            <a:pPr eaLnBrk="1" hangingPunct="1"/>
            <a:endParaRPr lang="en-US" altLang="tr-TR" i="1" dirty="0" smtClean="0"/>
          </a:p>
          <a:p>
            <a:pPr eaLnBrk="1" hangingPunct="1"/>
            <a:endParaRPr lang="en-US" altLang="tr-TR" i="1" dirty="0" smtClean="0"/>
          </a:p>
          <a:p>
            <a:pPr eaLnBrk="1" hangingPunct="1"/>
            <a:endParaRPr lang="en-US" altLang="tr-TR" i="1" dirty="0" smtClean="0"/>
          </a:p>
          <a:p>
            <a:pPr eaLnBrk="1" hangingPunct="1"/>
            <a:endParaRPr lang="en-US" altLang="tr-TR" i="1" dirty="0" smtClean="0"/>
          </a:p>
          <a:p>
            <a:pPr eaLnBrk="1" hangingPunct="1"/>
            <a:endParaRPr lang="en-US" altLang="tr-TR" i="1" dirty="0" smtClean="0"/>
          </a:p>
          <a:p>
            <a:pPr eaLnBrk="1" hangingPunct="1"/>
            <a:r>
              <a:rPr lang="en-US" altLang="tr-TR" dirty="0" smtClean="0"/>
              <a:t>Or can read </a:t>
            </a:r>
            <a:r>
              <a:rPr lang="en-US" altLang="tr-TR" i="1" dirty="0" err="1" smtClean="0"/>
              <a:t>C</a:t>
            </a:r>
            <a:r>
              <a:rPr lang="en-US" altLang="tr-TR" i="1" baseline="-25000" dirty="0" err="1" smtClean="0"/>
              <a:t>ma</a:t>
            </a:r>
            <a:r>
              <a:rPr lang="en-US" altLang="tr-TR" i="1" dirty="0" smtClean="0"/>
              <a:t> </a:t>
            </a:r>
            <a:r>
              <a:rPr lang="en-US" altLang="tr-TR" dirty="0" smtClean="0"/>
              <a:t>directly from Fig. 14–11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pic>
        <p:nvPicPr>
          <p:cNvPr id="5939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524000"/>
            <a:ext cx="85915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3" descr="bud29281_ta14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1"/>
          <a:stretch>
            <a:fillRect/>
          </a:stretch>
        </p:blipFill>
        <p:spPr bwMode="auto">
          <a:xfrm>
            <a:off x="457200" y="2286000"/>
            <a:ext cx="86868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3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3"/>
            <a:ext cx="7497763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Load-Distribution Factor </a:t>
            </a:r>
            <a:r>
              <a:rPr lang="en-US" i="1" dirty="0" smtClean="0"/>
              <a:t>K</a:t>
            </a:r>
            <a:r>
              <a:rPr lang="en-US" i="1" baseline="-25000" dirty="0" smtClean="0"/>
              <a:t>m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i="1" baseline="-25000" dirty="0" smtClean="0"/>
              <a:t>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381000" y="733425"/>
            <a:ext cx="8763000" cy="5819775"/>
          </a:xfrm>
        </p:spPr>
        <p:txBody>
          <a:bodyPr/>
          <a:lstStyle/>
          <a:p>
            <a:pPr eaLnBrk="1" hangingPunct="1"/>
            <a:endParaRPr lang="tr-TR" altLang="tr-T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pic>
        <p:nvPicPr>
          <p:cNvPr id="60421" name="Picture 3" descr="bud29281_14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2"/>
          <a:stretch>
            <a:fillRect/>
          </a:stretch>
        </p:blipFill>
        <p:spPr bwMode="auto">
          <a:xfrm>
            <a:off x="457200" y="838200"/>
            <a:ext cx="8686800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8"/>
          <p:cNvSpPr txBox="1">
            <a:spLocks noChangeArrowheads="1"/>
          </p:cNvSpPr>
          <p:nvPr/>
        </p:nvSpPr>
        <p:spPr bwMode="auto">
          <a:xfrm>
            <a:off x="4343400" y="5334000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r-TR" sz="2000" smtClean="0">
                <a:solidFill>
                  <a:prstClr val="black"/>
                </a:solidFill>
                <a:latin typeface="Times New Roman" pitchFamily="18" charset="0"/>
              </a:rPr>
              <a:t>Fig. 14–11</a:t>
            </a:r>
          </a:p>
        </p:txBody>
      </p:sp>
    </p:spTree>
    <p:extLst>
      <p:ext uri="{BB962C8B-B14F-4D97-AF65-F5344CB8AC3E}">
        <p14:creationId xmlns:p14="http://schemas.microsoft.com/office/powerpoint/2010/main" val="60976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48714"/>
            <a:ext cx="2133600" cy="365125"/>
          </a:xfrm>
        </p:spPr>
        <p:txBody>
          <a:bodyPr/>
          <a:lstStyle/>
          <a:p>
            <a:fld id="{5727EF27-DCDB-4366-8E1C-E0C2861495EC}" type="slidenum">
              <a:rPr lang="en-US" smtClean="0"/>
              <a:t>47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38600" y="1905000"/>
            <a:ext cx="4648200" cy="2286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68" y="1066800"/>
            <a:ext cx="8862532" cy="4495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48400" y="2622550"/>
            <a:ext cx="2590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2158" t="10276" r="44291" b="60151"/>
          <a:stretch/>
        </p:blipFill>
        <p:spPr>
          <a:xfrm>
            <a:off x="6329120" y="46914"/>
            <a:ext cx="2662480" cy="11722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cxnSp>
        <p:nvCxnSpPr>
          <p:cNvPr id="10" name="Straight Connector 9"/>
          <p:cNvCxnSpPr/>
          <p:nvPr/>
        </p:nvCxnSpPr>
        <p:spPr>
          <a:xfrm>
            <a:off x="6601691" y="3200400"/>
            <a:ext cx="223750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2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3"/>
            <a:ext cx="7497763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Hardness-Ratio Factor </a:t>
            </a:r>
            <a:r>
              <a:rPr lang="en-US" i="1" dirty="0" smtClean="0"/>
              <a:t>C</a:t>
            </a:r>
            <a:r>
              <a:rPr lang="en-US" i="1" baseline="-25000" dirty="0" smtClean="0"/>
              <a:t>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pic>
        <p:nvPicPr>
          <p:cNvPr id="62468" name="Picture 3" descr="bud29281_14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0"/>
          <a:stretch>
            <a:fillRect/>
          </a:stretch>
        </p:blipFill>
        <p:spPr bwMode="auto">
          <a:xfrm>
            <a:off x="942975" y="695325"/>
            <a:ext cx="7165975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Box 4"/>
          <p:cNvSpPr txBox="1">
            <a:spLocks noChangeArrowheads="1"/>
          </p:cNvSpPr>
          <p:nvPr/>
        </p:nvSpPr>
        <p:spPr bwMode="auto">
          <a:xfrm>
            <a:off x="3733800" y="6457950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r-TR" sz="2000" smtClean="0">
                <a:solidFill>
                  <a:prstClr val="black"/>
                </a:solidFill>
                <a:latin typeface="Times New Roman" pitchFamily="18" charset="0"/>
              </a:rPr>
              <a:t>Fig. 14–12</a:t>
            </a:r>
          </a:p>
        </p:txBody>
      </p:sp>
    </p:spTree>
    <p:extLst>
      <p:ext uri="{BB962C8B-B14F-4D97-AF65-F5344CB8AC3E}">
        <p14:creationId xmlns:p14="http://schemas.microsoft.com/office/powerpoint/2010/main" val="274927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49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6184"/>
            <a:ext cx="7906352" cy="2511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207" t="14336" r="43386" b="54241"/>
          <a:stretch/>
        </p:blipFill>
        <p:spPr>
          <a:xfrm>
            <a:off x="-32657" y="5783865"/>
            <a:ext cx="2242457" cy="10632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" name="Picture 3" descr="bud29281_14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1"/>
          <a:stretch>
            <a:fillRect/>
          </a:stretch>
        </p:blipFill>
        <p:spPr bwMode="auto">
          <a:xfrm>
            <a:off x="1600200" y="2514600"/>
            <a:ext cx="71839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52400" y="4114800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r-TR" sz="2000" dirty="0" smtClean="0">
                <a:solidFill>
                  <a:prstClr val="black"/>
                </a:solidFill>
                <a:latin typeface="Times New Roman" pitchFamily="18" charset="0"/>
              </a:rPr>
              <a:t>Fig. 14–1</a:t>
            </a:r>
            <a:r>
              <a:rPr lang="tr-TR" altLang="tr-TR" sz="2000" dirty="0" smtClean="0">
                <a:solidFill>
                  <a:prstClr val="black"/>
                </a:solidFill>
                <a:latin typeface="Times New Roman" pitchFamily="18" charset="0"/>
              </a:rPr>
              <a:t>4</a:t>
            </a:r>
            <a:endParaRPr lang="en-US" altLang="tr-TR" sz="20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78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048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i="1" dirty="0"/>
              <a:t>Dynamic </a:t>
            </a:r>
            <a:r>
              <a:rPr lang="en-US" sz="2400" b="1" i="1" dirty="0" smtClean="0"/>
              <a:t>Effects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81000" y="1371600"/>
            <a:ext cx="8305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+mj-lt"/>
              </a:rPr>
              <a:t>When a pair of gears is driven at moderate or high speed and noise is generated, </a:t>
            </a:r>
            <a:r>
              <a:rPr lang="en-US" dirty="0" smtClean="0">
                <a:latin typeface="+mj-lt"/>
              </a:rPr>
              <a:t>it is </a:t>
            </a:r>
            <a:r>
              <a:rPr lang="en-US" dirty="0">
                <a:latin typeface="+mj-lt"/>
              </a:rPr>
              <a:t>certain that dynamic effects are present. One of the earliest efforts to account </a:t>
            </a:r>
            <a:r>
              <a:rPr lang="en-US" dirty="0" smtClean="0">
                <a:latin typeface="+mj-lt"/>
              </a:rPr>
              <a:t>for an </a:t>
            </a:r>
            <a:r>
              <a:rPr lang="en-US" dirty="0">
                <a:latin typeface="+mj-lt"/>
              </a:rPr>
              <a:t>increase in the load due to velocity employed a number of gears of the same </a:t>
            </a:r>
            <a:r>
              <a:rPr lang="en-US" dirty="0" smtClean="0">
                <a:latin typeface="+mj-lt"/>
              </a:rPr>
              <a:t>size, material</a:t>
            </a:r>
            <a:r>
              <a:rPr lang="en-US" dirty="0">
                <a:latin typeface="+mj-lt"/>
              </a:rPr>
              <a:t>, and strength. Several of these gears were tested to destruction by </a:t>
            </a:r>
            <a:r>
              <a:rPr lang="en-US" dirty="0" smtClean="0">
                <a:latin typeface="+mj-lt"/>
              </a:rPr>
              <a:t>meshing and </a:t>
            </a:r>
            <a:r>
              <a:rPr lang="en-US" dirty="0">
                <a:latin typeface="+mj-lt"/>
              </a:rPr>
              <a:t>loading them at zero velocity. The remaining gears were tested to destruction </a:t>
            </a:r>
            <a:r>
              <a:rPr lang="en-US" dirty="0" smtClean="0">
                <a:latin typeface="+mj-lt"/>
              </a:rPr>
              <a:t>at various </a:t>
            </a:r>
            <a:r>
              <a:rPr lang="en-US" dirty="0">
                <a:latin typeface="+mj-lt"/>
              </a:rPr>
              <a:t>pitch-line velocities. For example, if a pair of gears failed at 500 </a:t>
            </a:r>
            <a:r>
              <a:rPr lang="en-US" dirty="0" err="1">
                <a:latin typeface="+mj-lt"/>
              </a:rPr>
              <a:t>lbf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tangential load </a:t>
            </a:r>
            <a:r>
              <a:rPr lang="en-US" dirty="0">
                <a:latin typeface="+mj-lt"/>
              </a:rPr>
              <a:t>at zero velocity and at 250 </a:t>
            </a:r>
            <a:r>
              <a:rPr lang="en-US" dirty="0" err="1">
                <a:latin typeface="+mj-lt"/>
              </a:rPr>
              <a:t>lbf</a:t>
            </a:r>
            <a:r>
              <a:rPr lang="en-US" dirty="0">
                <a:latin typeface="+mj-lt"/>
              </a:rPr>
              <a:t> at velocity </a:t>
            </a:r>
            <a:r>
              <a:rPr lang="en-US" i="1" dirty="0" smtClean="0">
                <a:latin typeface="+mj-lt"/>
              </a:rPr>
              <a:t>V</a:t>
            </a:r>
            <a:r>
              <a:rPr lang="en-US" i="1" baseline="-25000" dirty="0" smtClean="0">
                <a:latin typeface="+mj-lt"/>
              </a:rPr>
              <a:t>1</a:t>
            </a:r>
            <a:r>
              <a:rPr lang="en-US" dirty="0" smtClean="0">
                <a:latin typeface="+mj-lt"/>
              </a:rPr>
              <a:t>, </a:t>
            </a:r>
            <a:r>
              <a:rPr lang="en-US" dirty="0">
                <a:latin typeface="+mj-lt"/>
              </a:rPr>
              <a:t>then a </a:t>
            </a:r>
            <a:r>
              <a:rPr lang="en-US" i="1" dirty="0">
                <a:latin typeface="+mj-lt"/>
              </a:rPr>
              <a:t>velocity factor, </a:t>
            </a:r>
            <a:r>
              <a:rPr lang="en-US" dirty="0" smtClean="0">
                <a:latin typeface="+mj-lt"/>
              </a:rPr>
              <a:t>designated </a:t>
            </a:r>
            <a:r>
              <a:rPr lang="en-US" i="1" dirty="0" err="1" smtClean="0">
                <a:latin typeface="+mj-lt"/>
              </a:rPr>
              <a:t>K</a:t>
            </a:r>
            <a:r>
              <a:rPr lang="en-US" i="1" baseline="-25000" dirty="0" err="1" smtClean="0">
                <a:latin typeface="+mj-lt"/>
              </a:rPr>
              <a:t>v</a:t>
            </a:r>
            <a:r>
              <a:rPr lang="en-US" dirty="0" smtClean="0">
                <a:latin typeface="+mj-lt"/>
              </a:rPr>
              <a:t>, </a:t>
            </a:r>
            <a:r>
              <a:rPr lang="en-US" dirty="0">
                <a:latin typeface="+mj-lt"/>
              </a:rPr>
              <a:t>of 2 was specified for the gears at velocity </a:t>
            </a:r>
            <a:r>
              <a:rPr lang="en-US" i="1" dirty="0" smtClean="0">
                <a:latin typeface="+mj-lt"/>
              </a:rPr>
              <a:t>V</a:t>
            </a:r>
            <a:r>
              <a:rPr lang="en-US" baseline="-25000" dirty="0" smtClean="0">
                <a:latin typeface="+mj-lt"/>
              </a:rPr>
              <a:t>1</a:t>
            </a:r>
            <a:r>
              <a:rPr lang="en-US" dirty="0" smtClean="0">
                <a:latin typeface="+mj-lt"/>
              </a:rPr>
              <a:t>. </a:t>
            </a:r>
            <a:r>
              <a:rPr lang="en-US" dirty="0">
                <a:latin typeface="+mj-lt"/>
              </a:rPr>
              <a:t>Then another, identical, pair </a:t>
            </a:r>
            <a:r>
              <a:rPr lang="en-US" dirty="0" smtClean="0">
                <a:latin typeface="+mj-lt"/>
              </a:rPr>
              <a:t>of gears </a:t>
            </a:r>
            <a:r>
              <a:rPr lang="en-US" dirty="0">
                <a:latin typeface="+mj-lt"/>
              </a:rPr>
              <a:t>running at a pitch-line velocity </a:t>
            </a:r>
            <a:r>
              <a:rPr lang="en-US" i="1" dirty="0">
                <a:latin typeface="+mj-lt"/>
              </a:rPr>
              <a:t>V</a:t>
            </a:r>
            <a:r>
              <a:rPr lang="en-US" dirty="0">
                <a:latin typeface="+mj-lt"/>
              </a:rPr>
              <a:t>1 could be assumed to have a load equal </a:t>
            </a:r>
            <a:r>
              <a:rPr lang="en-US" dirty="0" smtClean="0">
                <a:latin typeface="+mj-lt"/>
              </a:rPr>
              <a:t>to twice </a:t>
            </a:r>
            <a:r>
              <a:rPr lang="en-US" dirty="0">
                <a:latin typeface="+mj-lt"/>
              </a:rPr>
              <a:t>the tangential or transmitted load.</a:t>
            </a:r>
          </a:p>
        </p:txBody>
      </p:sp>
    </p:spTree>
    <p:extLst>
      <p:ext uri="{BB962C8B-B14F-4D97-AF65-F5344CB8AC3E}">
        <p14:creationId xmlns:p14="http://schemas.microsoft.com/office/powerpoint/2010/main" val="38139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3"/>
            <a:ext cx="7497763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Stress-Cycle Factor </a:t>
            </a:r>
            <a:r>
              <a:rPr lang="en-US" i="1" dirty="0" smtClean="0"/>
              <a:t>Z</a:t>
            </a:r>
            <a:r>
              <a:rPr lang="en-US" i="1" baseline="-25000" dirty="0" smtClean="0"/>
              <a:t>N</a:t>
            </a:r>
            <a:endParaRPr lang="en-US" baseline="-25000" dirty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381000" y="733425"/>
            <a:ext cx="8763000" cy="5819775"/>
          </a:xfrm>
        </p:spPr>
        <p:txBody>
          <a:bodyPr/>
          <a:lstStyle/>
          <a:p>
            <a:pPr eaLnBrk="1" hangingPunct="1"/>
            <a:endParaRPr lang="tr-TR" altLang="tr-T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pic>
        <p:nvPicPr>
          <p:cNvPr id="66565" name="Picture 3" descr="bud29281_14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6"/>
          <a:stretch>
            <a:fillRect/>
          </a:stretch>
        </p:blipFill>
        <p:spPr bwMode="auto">
          <a:xfrm>
            <a:off x="609600" y="753157"/>
            <a:ext cx="8077200" cy="496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Box 5"/>
          <p:cNvSpPr txBox="1">
            <a:spLocks noChangeArrowheads="1"/>
          </p:cNvSpPr>
          <p:nvPr/>
        </p:nvSpPr>
        <p:spPr bwMode="auto">
          <a:xfrm>
            <a:off x="4114800" y="5895975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r-TR" sz="2000" dirty="0" smtClean="0">
                <a:solidFill>
                  <a:prstClr val="black"/>
                </a:solidFill>
                <a:latin typeface="Times New Roman" pitchFamily="18" charset="0"/>
              </a:rPr>
              <a:t>Fig. 14–15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2158" t="10276" r="44291" b="60151"/>
          <a:stretch/>
        </p:blipFill>
        <p:spPr>
          <a:xfrm>
            <a:off x="381000" y="5817927"/>
            <a:ext cx="2362200" cy="10400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7317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51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7740"/>
            <a:ext cx="8551727" cy="36327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059657"/>
            <a:ext cx="6496857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4207" t="14336" r="43386" b="54241"/>
          <a:stretch/>
        </p:blipFill>
        <p:spPr>
          <a:xfrm>
            <a:off x="6705599" y="4531361"/>
            <a:ext cx="2359891" cy="10787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2158" t="10276" r="44291" b="60151"/>
          <a:stretch/>
        </p:blipFill>
        <p:spPr>
          <a:xfrm>
            <a:off x="6703291" y="5817927"/>
            <a:ext cx="2362200" cy="10400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cxnSp>
        <p:nvCxnSpPr>
          <p:cNvPr id="8" name="Straight Connector 7"/>
          <p:cNvCxnSpPr/>
          <p:nvPr/>
        </p:nvCxnSpPr>
        <p:spPr>
          <a:xfrm>
            <a:off x="5943600" y="1143000"/>
            <a:ext cx="2667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47800" y="1371600"/>
            <a:ext cx="3132863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7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52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31" y="304800"/>
            <a:ext cx="8382000" cy="1514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02" y="1990871"/>
            <a:ext cx="8672311" cy="4365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31921" b="11209"/>
          <a:stretch/>
        </p:blipFill>
        <p:spPr>
          <a:xfrm>
            <a:off x="152400" y="5376637"/>
            <a:ext cx="2971800" cy="9797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4207" t="14336" r="43386" b="54241"/>
          <a:stretch/>
        </p:blipFill>
        <p:spPr>
          <a:xfrm>
            <a:off x="4887686" y="1436961"/>
            <a:ext cx="2287974" cy="10848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22158" t="10276" r="44291" b="60151"/>
          <a:stretch/>
        </p:blipFill>
        <p:spPr>
          <a:xfrm>
            <a:off x="7240974" y="1470834"/>
            <a:ext cx="2362200" cy="10400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9" name="Rectangle 8"/>
          <p:cNvSpPr/>
          <p:nvPr/>
        </p:nvSpPr>
        <p:spPr>
          <a:xfrm>
            <a:off x="4460631" y="693672"/>
            <a:ext cx="3746660" cy="3205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53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1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54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57200"/>
            <a:ext cx="8632577" cy="4316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1921" b="11209"/>
          <a:stretch/>
        </p:blipFill>
        <p:spPr>
          <a:xfrm>
            <a:off x="218133" y="5236029"/>
            <a:ext cx="2971800" cy="9797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cxnSp>
        <p:nvCxnSpPr>
          <p:cNvPr id="6" name="Straight Arrow Connector 5"/>
          <p:cNvCxnSpPr/>
          <p:nvPr/>
        </p:nvCxnSpPr>
        <p:spPr>
          <a:xfrm flipH="1">
            <a:off x="1524000" y="2514600"/>
            <a:ext cx="2209800" cy="2721429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5555" t="18621" r="36381" b="17972"/>
          <a:stretch/>
        </p:blipFill>
        <p:spPr>
          <a:xfrm>
            <a:off x="4572000" y="5115761"/>
            <a:ext cx="3165255" cy="12202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cxnSp>
        <p:nvCxnSpPr>
          <p:cNvPr id="8" name="Straight Arrow Connector 7"/>
          <p:cNvCxnSpPr/>
          <p:nvPr/>
        </p:nvCxnSpPr>
        <p:spPr>
          <a:xfrm>
            <a:off x="3962400" y="4114800"/>
            <a:ext cx="2057400" cy="1000961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4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497763" cy="461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Factors of Safety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153400" cy="5105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Bending stress is linear with transmitted load.</a:t>
            </a:r>
          </a:p>
          <a:p>
            <a:pPr eaLnBrk="1" hangingPunct="1"/>
            <a:r>
              <a:rPr lang="en-US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 stress is not linear with transmitted load</a:t>
            </a:r>
          </a:p>
          <a:p>
            <a:pPr eaLnBrk="1" hangingPunct="1"/>
            <a:r>
              <a:rPr lang="en-US" altLang="tr-T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compare the factors of safety </a:t>
            </a:r>
            <a:r>
              <a:rPr lang="en-US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different failure modes, to determine which is critical,</a:t>
            </a:r>
          </a:p>
          <a:p>
            <a:pPr lvl="1" eaLnBrk="1" hangingPunct="1"/>
            <a:r>
              <a:rPr lang="en-US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 </a:t>
            </a:r>
            <a:r>
              <a:rPr lang="en-US" altLang="tr-T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tr-TR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tr-T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tr-T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tr-TR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tr-TR" sz="20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tr-T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linear or helical contact</a:t>
            </a:r>
          </a:p>
          <a:p>
            <a:pPr lvl="1"/>
            <a:r>
              <a:rPr lang="tr-TR" altLang="tr-TR" sz="2000" dirty="0" err="1"/>
              <a:t>For</a:t>
            </a:r>
            <a:r>
              <a:rPr lang="tr-TR" altLang="tr-TR" sz="2000" dirty="0"/>
              <a:t> </a:t>
            </a:r>
            <a:r>
              <a:rPr lang="tr-TR" altLang="tr-TR" sz="2000" dirty="0" err="1"/>
              <a:t>crowned</a:t>
            </a:r>
            <a:r>
              <a:rPr lang="tr-TR" altLang="tr-TR" sz="2000" dirty="0"/>
              <a:t> </a:t>
            </a:r>
            <a:r>
              <a:rPr lang="tr-TR" altLang="tr-TR" sz="2000" dirty="0" err="1"/>
              <a:t>tooth</a:t>
            </a:r>
            <a:r>
              <a:rPr lang="tr-TR" altLang="tr-TR" sz="2000" dirty="0"/>
              <a:t> profile: </a:t>
            </a:r>
            <a:r>
              <a:rPr lang="en-US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 </a:t>
            </a:r>
            <a:r>
              <a:rPr lang="en-US" altLang="tr-T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tr-T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tr-T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tr-T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tr-T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tr-TR" sz="20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tr-T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spherical contact</a:t>
            </a:r>
          </a:p>
          <a:p>
            <a:pPr marL="457200" lvl="1" indent="0" eaLnBrk="1" hangingPunct="1">
              <a:buNone/>
            </a:pPr>
            <a:endParaRPr lang="en-US" altLang="tr-T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Shigley’s Mechanical Engineering Design</a:t>
            </a:r>
          </a:p>
        </p:txBody>
      </p:sp>
    </p:spTree>
    <p:extLst>
      <p:ext uri="{BB962C8B-B14F-4D97-AF65-F5344CB8AC3E}">
        <p14:creationId xmlns:p14="http://schemas.microsoft.com/office/powerpoint/2010/main" val="403848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56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dirty="0"/>
              <a:t>14–18 </a:t>
            </a:r>
            <a:r>
              <a:rPr lang="tr-TR" sz="2400" b="1" dirty="0" smtClean="0"/>
              <a:t>Analysis</a:t>
            </a:r>
            <a:endParaRPr lang="tr-T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4" y="1039072"/>
            <a:ext cx="9061126" cy="578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57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3135"/>
            <a:ext cx="6934200" cy="649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58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8764707" cy="560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59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0509"/>
            <a:ext cx="7048801" cy="646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304799"/>
            <a:ext cx="7919941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60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8681296" cy="354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61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048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steps, after the a priori decisions have been made are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97" y="688880"/>
            <a:ext cx="4953000" cy="591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3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3"/>
            <a:ext cx="7497763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14–4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752475"/>
            <a:ext cx="86868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spur pinion and gear s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9" t="16489" b="4478"/>
          <a:stretch/>
        </p:blipFill>
        <p:spPr bwMode="auto">
          <a:xfrm>
            <a:off x="3162418" y="4648200"/>
            <a:ext cx="3009781" cy="208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40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3"/>
            <a:ext cx="7497763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14–4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pic>
        <p:nvPicPr>
          <p:cNvPr id="757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52475"/>
            <a:ext cx="86582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1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3"/>
            <a:ext cx="7497763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14–4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838200"/>
            <a:ext cx="86296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1921" b="11209"/>
          <a:stretch/>
        </p:blipFill>
        <p:spPr>
          <a:xfrm>
            <a:off x="5507182" y="4195573"/>
            <a:ext cx="3448528" cy="11368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5555" t="18621" r="36381" b="17972"/>
          <a:stretch/>
        </p:blipFill>
        <p:spPr>
          <a:xfrm>
            <a:off x="5648818" y="5485353"/>
            <a:ext cx="3165255" cy="12202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47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3"/>
            <a:ext cx="7497763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14–4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pic>
        <p:nvPicPr>
          <p:cNvPr id="778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752475"/>
            <a:ext cx="86772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7" y="4134530"/>
            <a:ext cx="4019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31921" b="11209"/>
          <a:stretch/>
        </p:blipFill>
        <p:spPr>
          <a:xfrm>
            <a:off x="2209800" y="5296920"/>
            <a:ext cx="3376302" cy="11130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5555" t="18621" r="36381" b="17972"/>
          <a:stretch/>
        </p:blipFill>
        <p:spPr>
          <a:xfrm>
            <a:off x="5715000" y="5243143"/>
            <a:ext cx="3165255" cy="12202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985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3"/>
            <a:ext cx="7497763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14–4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38200"/>
            <a:ext cx="87249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1921" b="11209"/>
          <a:stretch/>
        </p:blipFill>
        <p:spPr>
          <a:xfrm>
            <a:off x="3101181" y="2805545"/>
            <a:ext cx="2842419" cy="9797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5555" t="18621" r="36381" b="17972"/>
          <a:stretch/>
        </p:blipFill>
        <p:spPr>
          <a:xfrm>
            <a:off x="6085736" y="2805544"/>
            <a:ext cx="2916128" cy="9797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4207" t="14336" r="43386" b="54241"/>
          <a:stretch/>
        </p:blipFill>
        <p:spPr>
          <a:xfrm>
            <a:off x="7010400" y="5210185"/>
            <a:ext cx="2133600" cy="10848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3812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3"/>
            <a:ext cx="7497763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14–4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95"/>
          <a:stretch/>
        </p:blipFill>
        <p:spPr bwMode="auto">
          <a:xfrm>
            <a:off x="438150" y="762000"/>
            <a:ext cx="86487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555" t="18621" r="36381" b="17972"/>
          <a:stretch/>
        </p:blipFill>
        <p:spPr>
          <a:xfrm>
            <a:off x="5431542" y="2743200"/>
            <a:ext cx="3524913" cy="13589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467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3"/>
            <a:ext cx="7497763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14–4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pic>
        <p:nvPicPr>
          <p:cNvPr id="809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742950"/>
            <a:ext cx="86677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158" t="10276" r="44291" b="60151"/>
          <a:stretch/>
        </p:blipFill>
        <p:spPr>
          <a:xfrm>
            <a:off x="6287468" y="5362575"/>
            <a:ext cx="2704132" cy="1190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3206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3"/>
            <a:ext cx="7497763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14–4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658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158" t="10276" r="44291" b="60151"/>
          <a:stretch/>
        </p:blipFill>
        <p:spPr>
          <a:xfrm>
            <a:off x="6096000" y="3422650"/>
            <a:ext cx="2956518" cy="1301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5851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84853"/>
            <a:ext cx="3501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j-lt"/>
              </a:rPr>
              <a:t>14–2 </a:t>
            </a:r>
            <a:r>
              <a:rPr lang="en-US" sz="2400" b="1" dirty="0">
                <a:latin typeface="+mj-lt"/>
              </a:rPr>
              <a:t>Surface Durability</a:t>
            </a:r>
            <a:endParaRPr lang="en-US" sz="2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46518"/>
            <a:ext cx="861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In this section we are interested in the failure of the surfaces of gear teeth, which is</a:t>
            </a:r>
          </a:p>
          <a:p>
            <a:pPr algn="just"/>
            <a:r>
              <a:rPr lang="en-US" dirty="0"/>
              <a:t>generally called </a:t>
            </a:r>
            <a:r>
              <a:rPr lang="en-US" i="1" dirty="0"/>
              <a:t>wear</a:t>
            </a:r>
            <a:r>
              <a:rPr lang="en-US" dirty="0"/>
              <a:t>. </a:t>
            </a:r>
            <a:r>
              <a:rPr lang="en-US" i="1" dirty="0"/>
              <a:t>Pitting, </a:t>
            </a:r>
            <a:r>
              <a:rPr lang="en-US" dirty="0"/>
              <a:t>as explained in Sec. 6–16, is a surface fatigue </a:t>
            </a:r>
            <a:r>
              <a:rPr lang="en-US" dirty="0" smtClean="0"/>
              <a:t>failure due </a:t>
            </a:r>
            <a:r>
              <a:rPr lang="en-US" dirty="0"/>
              <a:t>to many repetitions of high contact stresses. Other surface failures are </a:t>
            </a:r>
            <a:r>
              <a:rPr lang="en-US" i="1" dirty="0" smtClean="0"/>
              <a:t>scoring, </a:t>
            </a:r>
            <a:r>
              <a:rPr lang="en-US" dirty="0" smtClean="0"/>
              <a:t>which </a:t>
            </a:r>
            <a:r>
              <a:rPr lang="en-US" dirty="0"/>
              <a:t>is a lubrication failure, and </a:t>
            </a:r>
            <a:r>
              <a:rPr lang="en-US" i="1" dirty="0"/>
              <a:t>abrasion, </a:t>
            </a:r>
            <a:r>
              <a:rPr lang="en-US" dirty="0"/>
              <a:t>which is wear due to the presence </a:t>
            </a:r>
            <a:r>
              <a:rPr lang="en-US" dirty="0" smtClean="0"/>
              <a:t>of foreign </a:t>
            </a:r>
            <a:r>
              <a:rPr lang="en-US" dirty="0"/>
              <a:t>material.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2006263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+mj-lt"/>
              </a:rPr>
              <a:t>To obtain an expression for the surface-contact stress, we shall employ the </a:t>
            </a:r>
            <a:r>
              <a:rPr lang="en-US" dirty="0" smtClean="0">
                <a:latin typeface="+mj-lt"/>
              </a:rPr>
              <a:t>Hertz theory</a:t>
            </a:r>
            <a:r>
              <a:rPr lang="en-US" dirty="0">
                <a:latin typeface="+mj-lt"/>
              </a:rPr>
              <a:t>. In Eq. (3–74), p. 138, it was shown that the contact stress between two </a:t>
            </a:r>
            <a:r>
              <a:rPr lang="en-US" dirty="0" smtClean="0">
                <a:latin typeface="+mj-lt"/>
              </a:rPr>
              <a:t>cylinders may </a:t>
            </a:r>
            <a:r>
              <a:rPr lang="en-US" dirty="0">
                <a:latin typeface="+mj-lt"/>
              </a:rPr>
              <a:t>be computed from the equation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124000"/>
            <a:ext cx="1736977" cy="881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377" y="3048000"/>
            <a:ext cx="4669612" cy="10332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968774"/>
            <a:ext cx="5496098" cy="97482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/>
          <a:stretch/>
        </p:blipFill>
        <p:spPr bwMode="auto">
          <a:xfrm>
            <a:off x="5943601" y="3048000"/>
            <a:ext cx="3200399" cy="378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1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3"/>
            <a:ext cx="7497763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14–4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pic>
        <p:nvPicPr>
          <p:cNvPr id="829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790575"/>
            <a:ext cx="86487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01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3"/>
            <a:ext cx="7497763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14–4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762000"/>
            <a:ext cx="86582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3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3"/>
            <a:ext cx="7497763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14–4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762000"/>
            <a:ext cx="86582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19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3"/>
            <a:ext cx="7497763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14–4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pic>
        <p:nvPicPr>
          <p:cNvPr id="860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838200"/>
            <a:ext cx="86772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31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3"/>
            <a:ext cx="7497763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14–5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pic>
        <p:nvPicPr>
          <p:cNvPr id="870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6582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See the sourc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13228" r="12698" b="8043"/>
          <a:stretch/>
        </p:blipFill>
        <p:spPr bwMode="auto">
          <a:xfrm>
            <a:off x="2743200" y="4352925"/>
            <a:ext cx="2895600" cy="23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3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3"/>
            <a:ext cx="7497763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14–5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pic>
        <p:nvPicPr>
          <p:cNvPr id="880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752475"/>
            <a:ext cx="86772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24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3"/>
            <a:ext cx="7497763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14–5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pic>
        <p:nvPicPr>
          <p:cNvPr id="890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6487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733800"/>
            <a:ext cx="86868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75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3"/>
            <a:ext cx="7497763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14–5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pic>
        <p:nvPicPr>
          <p:cNvPr id="901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95325"/>
            <a:ext cx="86677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86400"/>
            <a:ext cx="8639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5555" t="18621" r="36381" b="17972"/>
          <a:stretch/>
        </p:blipFill>
        <p:spPr>
          <a:xfrm>
            <a:off x="6094972" y="3977752"/>
            <a:ext cx="2904421" cy="997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cxnSp>
        <p:nvCxnSpPr>
          <p:cNvPr id="5" name="Straight Arrow Connector 4"/>
          <p:cNvCxnSpPr/>
          <p:nvPr/>
        </p:nvCxnSpPr>
        <p:spPr>
          <a:xfrm flipV="1">
            <a:off x="6629400" y="4343400"/>
            <a:ext cx="1524000" cy="1743075"/>
          </a:xfrm>
          <a:prstGeom prst="straightConnector1">
            <a:avLst/>
          </a:prstGeom>
          <a:ln w="158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05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3"/>
            <a:ext cx="7497763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14–5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pic>
        <p:nvPicPr>
          <p:cNvPr id="911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762000"/>
            <a:ext cx="87249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1921" b="11209"/>
          <a:stretch/>
        </p:blipFill>
        <p:spPr>
          <a:xfrm>
            <a:off x="6069699" y="1371600"/>
            <a:ext cx="3095083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122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3"/>
            <a:ext cx="7497763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14–5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pic>
        <p:nvPicPr>
          <p:cNvPr id="921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6677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57475"/>
            <a:ext cx="86677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86487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8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50" y="477716"/>
            <a:ext cx="2438401" cy="3458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76600" y="304800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</a:t>
            </a:r>
            <a:r>
              <a:rPr lang="en-US" i="1" dirty="0"/>
              <a:t>surface </a:t>
            </a:r>
            <a:r>
              <a:rPr lang="en-US" i="1" dirty="0" smtClean="0"/>
              <a:t>compressive stress </a:t>
            </a:r>
            <a:r>
              <a:rPr lang="en-US" i="1" dirty="0"/>
              <a:t>(</a:t>
            </a:r>
            <a:r>
              <a:rPr lang="en-US" i="1" dirty="0" err="1"/>
              <a:t>Hertzian</a:t>
            </a:r>
            <a:r>
              <a:rPr lang="en-US" i="1" dirty="0"/>
              <a:t> stress) </a:t>
            </a:r>
            <a:r>
              <a:rPr lang="en-US" dirty="0"/>
              <a:t>is found from the equation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43000"/>
            <a:ext cx="5889728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08" y="2286000"/>
            <a:ext cx="8226221" cy="1321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360" y="4003203"/>
            <a:ext cx="7454718" cy="49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4549774"/>
            <a:ext cx="4311098" cy="16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3"/>
            <a:ext cx="7497763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14–5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pic>
        <p:nvPicPr>
          <p:cNvPr id="931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5725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0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3"/>
            <a:ext cx="7497763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14–5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75A8D">
                    <a:lumMod val="60000"/>
                    <a:lumOff val="40000"/>
                  </a:srgbClr>
                </a:solidFill>
              </a:rPr>
              <a:t>Shigley’s Mechanical Engineering Design</a:t>
            </a:r>
          </a:p>
        </p:txBody>
      </p:sp>
      <p:pic>
        <p:nvPicPr>
          <p:cNvPr id="942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762000"/>
            <a:ext cx="86772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1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EF27-DCDB-4366-8E1C-E0C2861495EC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57543"/>
            <a:ext cx="4572000" cy="3596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763864"/>
            <a:ext cx="4431157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7" y="2992234"/>
            <a:ext cx="2634203" cy="312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4433" y="3983736"/>
            <a:ext cx="4483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j-lt"/>
              </a:rPr>
              <a:t>14–3 </a:t>
            </a:r>
            <a:r>
              <a:rPr lang="en-US" sz="2400" b="1" dirty="0">
                <a:latin typeface="+mj-lt"/>
              </a:rPr>
              <a:t>AGMA Stress Equations</a:t>
            </a:r>
            <a:endParaRPr lang="en-US" sz="24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616062"/>
            <a:ext cx="8502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Two fundamental stress equations are used in the AGMA methodology, one </a:t>
            </a:r>
            <a:r>
              <a:rPr lang="en-US" sz="2000" b="1" dirty="0"/>
              <a:t>for </a:t>
            </a:r>
            <a:r>
              <a:rPr lang="en-US" sz="2000" b="1" u="sng" dirty="0" smtClean="0"/>
              <a:t>bending stress </a:t>
            </a:r>
            <a:r>
              <a:rPr lang="en-US" sz="2000" b="1" dirty="0"/>
              <a:t>and another for </a:t>
            </a:r>
            <a:r>
              <a:rPr lang="en-US" sz="2000" b="1" u="sng" dirty="0"/>
              <a:t>pitting resistance </a:t>
            </a:r>
            <a:r>
              <a:rPr lang="en-US" sz="2000" b="1" dirty="0"/>
              <a:t>(contact stress</a:t>
            </a:r>
            <a:r>
              <a:rPr lang="en-US" sz="2000" dirty="0"/>
              <a:t>).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3559869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,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67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igle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Shigle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2_Shigle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3_Shigle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4_Shigle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5_Shigle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6_Shigle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16908</TotalTime>
  <Words>1100</Words>
  <Application>Microsoft Office PowerPoint</Application>
  <PresentationFormat>On-screen Show (4:3)</PresentationFormat>
  <Paragraphs>181</Paragraphs>
  <Slides>81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81</vt:i4>
      </vt:variant>
    </vt:vector>
  </HeadingPairs>
  <TitlesOfParts>
    <vt:vector size="96" baseType="lpstr">
      <vt:lpstr>Arial</vt:lpstr>
      <vt:lpstr>Book Antiqua</vt:lpstr>
      <vt:lpstr>Calibri</vt:lpstr>
      <vt:lpstr>Cambria Math</vt:lpstr>
      <vt:lpstr>Times New Roman</vt:lpstr>
      <vt:lpstr>Verdana</vt:lpstr>
      <vt:lpstr>Wingdings 2</vt:lpstr>
      <vt:lpstr>Office Theme</vt:lpstr>
      <vt:lpstr>Shigley</vt:lpstr>
      <vt:lpstr>1_Shigley</vt:lpstr>
      <vt:lpstr>2_Shigley</vt:lpstr>
      <vt:lpstr>3_Shigley</vt:lpstr>
      <vt:lpstr>4_Shigley</vt:lpstr>
      <vt:lpstr>5_Shigley</vt:lpstr>
      <vt:lpstr>6_Shigley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Modifying Factor for 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14-10 Size Factor Ks</vt:lpstr>
      <vt:lpstr>PowerPoint Presentation</vt:lpstr>
      <vt:lpstr>Load-Distribution Factor Km (KH)</vt:lpstr>
      <vt:lpstr>Load-Distribution Factor Km (KH)</vt:lpstr>
      <vt:lpstr>Load-Distribution Factor Km (KH)</vt:lpstr>
      <vt:lpstr>Load-Distribution Factor Km (KH)</vt:lpstr>
      <vt:lpstr>PowerPoint Presentation</vt:lpstr>
      <vt:lpstr>Hardness-Ratio Factor CH</vt:lpstr>
      <vt:lpstr>PowerPoint Presentation</vt:lpstr>
      <vt:lpstr>Stress-Cycle Factor ZN</vt:lpstr>
      <vt:lpstr>PowerPoint Presentation</vt:lpstr>
      <vt:lpstr>PowerPoint Presentation</vt:lpstr>
      <vt:lpstr>PowerPoint Presentation</vt:lpstr>
      <vt:lpstr>PowerPoint Presentation</vt:lpstr>
      <vt:lpstr>Comparison of Factors of Safety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14–4</vt:lpstr>
      <vt:lpstr>Example 14–4</vt:lpstr>
      <vt:lpstr>Example 14–4</vt:lpstr>
      <vt:lpstr>Example 14–4</vt:lpstr>
      <vt:lpstr>Example 14–4</vt:lpstr>
      <vt:lpstr>Example 14–4</vt:lpstr>
      <vt:lpstr>Example 14–4</vt:lpstr>
      <vt:lpstr>Example 14–4</vt:lpstr>
      <vt:lpstr>Example 14–4</vt:lpstr>
      <vt:lpstr>Example 14–4</vt:lpstr>
      <vt:lpstr>Example 14–4</vt:lpstr>
      <vt:lpstr>Example 14–4</vt:lpstr>
      <vt:lpstr>Example 14–5</vt:lpstr>
      <vt:lpstr>Example 14–5</vt:lpstr>
      <vt:lpstr>Example 14–5</vt:lpstr>
      <vt:lpstr>Example 14–5</vt:lpstr>
      <vt:lpstr>Example 14–5</vt:lpstr>
      <vt:lpstr>Example 14–5</vt:lpstr>
      <vt:lpstr>Example 14–5</vt:lpstr>
      <vt:lpstr>Example 14–5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IMPACT  OF  COMPOSITIONALLY  INDUCED   RESIDUAL  STRESS  ON  ELECTROCHEMICAL  SHOCK  IN  BATTERY  ELECTRODE  PARTICLES</dc:title>
  <dc:creator>hakan</dc:creator>
  <cp:lastModifiedBy>CAN COGUN</cp:lastModifiedBy>
  <cp:revision>578</cp:revision>
  <dcterms:created xsi:type="dcterms:W3CDTF">2015-04-03T18:47:08Z</dcterms:created>
  <dcterms:modified xsi:type="dcterms:W3CDTF">2023-04-05T08:39:41Z</dcterms:modified>
</cp:coreProperties>
</file>